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81" r:id="rId2"/>
    <p:sldId id="383" r:id="rId3"/>
    <p:sldId id="384" r:id="rId4"/>
    <p:sldId id="391" r:id="rId5"/>
    <p:sldId id="386" r:id="rId6"/>
    <p:sldId id="387" r:id="rId7"/>
    <p:sldId id="395" r:id="rId8"/>
    <p:sldId id="402" r:id="rId9"/>
    <p:sldId id="393" r:id="rId10"/>
    <p:sldId id="396" r:id="rId11"/>
    <p:sldId id="394" r:id="rId12"/>
    <p:sldId id="397" r:id="rId13"/>
    <p:sldId id="407" r:id="rId14"/>
    <p:sldId id="388" r:id="rId15"/>
    <p:sldId id="390" r:id="rId16"/>
    <p:sldId id="398" r:id="rId17"/>
    <p:sldId id="399" r:id="rId18"/>
    <p:sldId id="392" r:id="rId19"/>
    <p:sldId id="401" r:id="rId20"/>
    <p:sldId id="403" r:id="rId21"/>
    <p:sldId id="400" r:id="rId22"/>
    <p:sldId id="404" r:id="rId23"/>
    <p:sldId id="405" r:id="rId24"/>
    <p:sldId id="408" r:id="rId25"/>
    <p:sldId id="411" r:id="rId26"/>
    <p:sldId id="410" r:id="rId27"/>
    <p:sldId id="412" r:id="rId28"/>
    <p:sldId id="385" r:id="rId29"/>
    <p:sldId id="413" r:id="rId30"/>
    <p:sldId id="416" r:id="rId31"/>
    <p:sldId id="406" r:id="rId32"/>
    <p:sldId id="417" r:id="rId33"/>
    <p:sldId id="258" r:id="rId34"/>
    <p:sldId id="282" r:id="rId35"/>
    <p:sldId id="279" r:id="rId36"/>
    <p:sldId id="278" r:id="rId37"/>
    <p:sldId id="419" r:id="rId38"/>
    <p:sldId id="305" r:id="rId39"/>
    <p:sldId id="280" r:id="rId40"/>
    <p:sldId id="283" r:id="rId41"/>
    <p:sldId id="284" r:id="rId42"/>
    <p:sldId id="285" r:id="rId43"/>
    <p:sldId id="286" r:id="rId44"/>
    <p:sldId id="418" r:id="rId45"/>
    <p:sldId id="421" r:id="rId46"/>
    <p:sldId id="422" r:id="rId47"/>
    <p:sldId id="423" r:id="rId48"/>
    <p:sldId id="424" r:id="rId49"/>
    <p:sldId id="382" r:id="rId50"/>
    <p:sldId id="425" r:id="rId51"/>
    <p:sldId id="420" r:id="rId52"/>
    <p:sldId id="300" r:id="rId53"/>
    <p:sldId id="301" r:id="rId54"/>
    <p:sldId id="303" r:id="rId55"/>
    <p:sldId id="304" r:id="rId56"/>
    <p:sldId id="309" r:id="rId57"/>
    <p:sldId id="306" r:id="rId58"/>
    <p:sldId id="307" r:id="rId59"/>
    <p:sldId id="298" r:id="rId60"/>
    <p:sldId id="310" r:id="rId61"/>
    <p:sldId id="299" r:id="rId62"/>
    <p:sldId id="311" r:id="rId6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DE3BCE3-0399-4282-B2FD-1969DF6EF23A}">
          <p14:sldIdLst>
            <p14:sldId id="381"/>
            <p14:sldId id="383"/>
            <p14:sldId id="384"/>
            <p14:sldId id="391"/>
            <p14:sldId id="386"/>
            <p14:sldId id="387"/>
            <p14:sldId id="395"/>
            <p14:sldId id="402"/>
            <p14:sldId id="393"/>
            <p14:sldId id="396"/>
            <p14:sldId id="394"/>
            <p14:sldId id="397"/>
            <p14:sldId id="407"/>
            <p14:sldId id="388"/>
            <p14:sldId id="390"/>
            <p14:sldId id="398"/>
            <p14:sldId id="399"/>
            <p14:sldId id="392"/>
            <p14:sldId id="401"/>
            <p14:sldId id="403"/>
            <p14:sldId id="400"/>
            <p14:sldId id="404"/>
            <p14:sldId id="405"/>
            <p14:sldId id="408"/>
            <p14:sldId id="411"/>
            <p14:sldId id="410"/>
            <p14:sldId id="412"/>
            <p14:sldId id="385"/>
            <p14:sldId id="413"/>
            <p14:sldId id="416"/>
            <p14:sldId id="406"/>
            <p14:sldId id="417"/>
            <p14:sldId id="258"/>
            <p14:sldId id="282"/>
            <p14:sldId id="279"/>
            <p14:sldId id="278"/>
            <p14:sldId id="419"/>
            <p14:sldId id="305"/>
            <p14:sldId id="280"/>
            <p14:sldId id="283"/>
            <p14:sldId id="284"/>
            <p14:sldId id="285"/>
            <p14:sldId id="286"/>
            <p14:sldId id="418"/>
            <p14:sldId id="421"/>
            <p14:sldId id="422"/>
            <p14:sldId id="423"/>
            <p14:sldId id="424"/>
            <p14:sldId id="382"/>
            <p14:sldId id="425"/>
            <p14:sldId id="420"/>
            <p14:sldId id="300"/>
            <p14:sldId id="301"/>
            <p14:sldId id="303"/>
            <p14:sldId id="304"/>
            <p14:sldId id="309"/>
            <p14:sldId id="306"/>
            <p14:sldId id="307"/>
            <p14:sldId id="298"/>
            <p14:sldId id="310"/>
            <p14:sldId id="299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78" d="100"/>
          <a:sy n="78" d="100"/>
        </p:scale>
        <p:origin x="15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802C2-82AE-4CA9-BDFE-B2FF53677051}" type="datetimeFigureOut">
              <a:rPr lang="ru-RU" smtClean="0"/>
              <a:pPr/>
              <a:t>14.07.2021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DD9A-D2F0-4658-8649-864348ABA1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6132-54CA-4547-A975-BDB8D9635604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BADA-8134-415E-B62F-C2D51E9F15A8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C536-96BF-4D9D-ABC7-AF2C09FBBCFF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2AA4-0B84-4C2D-A7BD-4813A852ACE9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9C24-5781-4427-A0AC-C177BAC574D7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4816-363E-4A61-A1AC-8BE556FB0CBC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2ADD-98FD-42B4-9448-0DC310C3F5FE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6A3C-B095-4D47-B4F4-B56B0FED0332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529F-315E-4557-AFED-A29B49DC3C79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D34D-9743-466E-831A-F9A25B8F2A26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6119D-56C1-4BC6-BC0D-9C7340F0CAFC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874A3-9DF3-40E0-A111-F3488F576357}" type="datetime1">
              <a:rPr lang="ru-RU" smtClean="0"/>
              <a:pPr/>
              <a:t>14.07.2021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gif"/><Relationship Id="rId4" Type="http://schemas.openxmlformats.org/officeDocument/2006/relationships/image" Target="../media/image5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pyKSRo8Iec?feature=oembed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369604"/>
            <a:ext cx="9144000" cy="1470025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ru-RU" sz="3200"/>
              <a:t>Лекция 3. </a:t>
            </a:r>
            <a:r>
              <a:rPr lang="ru-RU" sz="3200" dirty="0"/>
              <a:t>Топология нейронных сетей. Синхронизация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62342" y="4060382"/>
            <a:ext cx="6998089" cy="952794"/>
          </a:xfrm>
        </p:spPr>
        <p:txBody>
          <a:bodyPr>
            <a:noAutofit/>
          </a:bodyPr>
          <a:lstStyle/>
          <a:p>
            <a:r>
              <a:rPr lang="ru-RU" sz="2800" i="1" dirty="0">
                <a:solidFill>
                  <a:schemeClr val="tx1"/>
                </a:solidFill>
              </a:rPr>
              <a:t>Николай Ильич </a:t>
            </a:r>
            <a:r>
              <a:rPr lang="ru-RU" sz="2800" i="1" dirty="0" err="1">
                <a:solidFill>
                  <a:schemeClr val="tx1"/>
                </a:solidFill>
              </a:rPr>
              <a:t>Базенков</a:t>
            </a:r>
            <a:r>
              <a:rPr lang="ru-RU" sz="2800" i="1" dirty="0">
                <a:solidFill>
                  <a:schemeClr val="tx1"/>
                </a:solidFill>
              </a:rPr>
              <a:t>, к.т.н.</a:t>
            </a:r>
          </a:p>
          <a:p>
            <a:r>
              <a:rPr lang="ru-RU" sz="2000" i="1" dirty="0">
                <a:solidFill>
                  <a:schemeClr val="tx1"/>
                </a:solidFill>
              </a:rPr>
              <a:t>Институт проблем управления им. В.А. Трапезникова РАН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269034-2970-4D54-AF54-8E5A33B4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401E3-5D7C-4E12-AD9C-782E98607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53"/>
          <a:stretch/>
        </p:blipFill>
        <p:spPr>
          <a:xfrm>
            <a:off x="554494" y="168118"/>
            <a:ext cx="1459786" cy="1377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7908E5-45F2-4ED7-9771-8EADD4646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49" r="53326" b="-1"/>
          <a:stretch/>
        </p:blipFill>
        <p:spPr>
          <a:xfrm>
            <a:off x="5820174" y="482473"/>
            <a:ext cx="3000298" cy="865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81CEC3-176E-4909-AA9F-8FA6C1E8C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8118"/>
            <a:ext cx="3094587" cy="1398090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A13604F-96DF-468B-AF7B-832E647B6F98}"/>
              </a:ext>
            </a:extLst>
          </p:cNvPr>
          <p:cNvSpPr txBox="1">
            <a:spLocks/>
          </p:cNvSpPr>
          <p:nvPr/>
        </p:nvSpPr>
        <p:spPr>
          <a:xfrm>
            <a:off x="467544" y="6205730"/>
            <a:ext cx="8208912" cy="65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 dirty="0">
                <a:solidFill>
                  <a:schemeClr val="tx1"/>
                </a:solidFill>
              </a:rPr>
              <a:t>Летняя школа РАИИ, 5-18 июля 2021 г.</a:t>
            </a:r>
          </a:p>
        </p:txBody>
      </p:sp>
    </p:spTree>
    <p:extLst>
      <p:ext uri="{BB962C8B-B14F-4D97-AF65-F5344CB8AC3E}">
        <p14:creationId xmlns:p14="http://schemas.microsoft.com/office/powerpoint/2010/main" val="185424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Распределение степеней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A0E7F4-CFD7-4C30-87F8-DBCDF7DFB519}"/>
              </a:ext>
            </a:extLst>
          </p:cNvPr>
          <p:cNvSpPr txBox="1"/>
          <p:nvPr/>
        </p:nvSpPr>
        <p:spPr>
          <a:xfrm>
            <a:off x="827584" y="1484784"/>
            <a:ext cx="79208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Степень вершины</a:t>
            </a:r>
          </a:p>
          <a:p>
            <a:r>
              <a:rPr lang="ru-RU" sz="2200" dirty="0"/>
              <a:t>Количество ее ребер в графе</a:t>
            </a:r>
          </a:p>
          <a:p>
            <a:endParaRPr lang="ru-RU" sz="2200" dirty="0"/>
          </a:p>
          <a:p>
            <a:r>
              <a:rPr lang="ru-RU" sz="2200" b="1" dirty="0"/>
              <a:t>Распределение степеней</a:t>
            </a:r>
          </a:p>
          <a:p>
            <a:r>
              <a:rPr lang="en-US" sz="2200" dirty="0"/>
              <a:t>p(k) – </a:t>
            </a:r>
            <a:r>
              <a:rPr lang="ru-RU" sz="2200" dirty="0"/>
              <a:t>доля узлов степени </a:t>
            </a:r>
            <a:r>
              <a:rPr lang="en-US" sz="2200" dirty="0"/>
              <a:t>k </a:t>
            </a:r>
            <a:r>
              <a:rPr lang="ru-RU" sz="2200" dirty="0"/>
              <a:t>в графе</a:t>
            </a:r>
          </a:p>
          <a:p>
            <a:endParaRPr lang="ru-RU" sz="2200" dirty="0"/>
          </a:p>
          <a:p>
            <a:r>
              <a:rPr lang="ru-RU" sz="2200" b="1" dirty="0"/>
              <a:t>Степенной закон</a:t>
            </a:r>
            <a:r>
              <a:rPr lang="ru-RU" sz="2200" dirty="0"/>
              <a:t> (</a:t>
            </a:r>
            <a:r>
              <a:rPr lang="ru-RU" sz="2200" dirty="0" err="1"/>
              <a:t>безмасштабное</a:t>
            </a:r>
            <a:r>
              <a:rPr lang="ru-RU" sz="2200" dirty="0"/>
              <a:t> распределение)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979995-780B-4DF7-BD6D-CD3941B1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077072"/>
            <a:ext cx="1714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8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Безмасштабные</a:t>
            </a:r>
            <a:r>
              <a:rPr lang="ru-RU" sz="3000" b="1" dirty="0">
                <a:solidFill>
                  <a:schemeClr val="bg1"/>
                </a:solidFill>
              </a:rPr>
              <a:t> распределения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E82D2-B46C-4C59-88A9-2D9D1806E745}"/>
              </a:ext>
            </a:extLst>
          </p:cNvPr>
          <p:cNvSpPr txBox="1"/>
          <p:nvPr/>
        </p:nvSpPr>
        <p:spPr>
          <a:xfrm>
            <a:off x="5145684" y="4664071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Albert, A.-L. </a:t>
            </a:r>
            <a:r>
              <a:rPr lang="en-US" dirty="0" err="1"/>
              <a:t>Barabasi</a:t>
            </a:r>
            <a:r>
              <a:rPr lang="en-US" dirty="0"/>
              <a:t> </a:t>
            </a:r>
          </a:p>
          <a:p>
            <a:r>
              <a:rPr lang="en-US" dirty="0"/>
              <a:t>Emergence of scaling in random networks. – 1999 </a:t>
            </a:r>
            <a:endParaRPr lang="ru-RU" dirty="0"/>
          </a:p>
        </p:txBody>
      </p:sp>
      <p:pic>
        <p:nvPicPr>
          <p:cNvPr id="11" name="Picture 2" descr="Very Smart, Interesting Person">
            <a:extLst>
              <a:ext uri="{FF2B5EF4-FFF2-40B4-BE49-F238E27FC236}">
                <a16:creationId xmlns:a16="http://schemas.microsoft.com/office/drawing/2014/main" id="{8FCC396B-56EC-4D84-8834-CDE1E7AB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7" y="1196752"/>
            <a:ext cx="1800001" cy="2520000"/>
          </a:xfrm>
          <a:prstGeom prst="rect">
            <a:avLst/>
          </a:prstGeom>
          <a:noFill/>
        </p:spPr>
      </p:pic>
      <p:pic>
        <p:nvPicPr>
          <p:cNvPr id="12" name="Picture 4" descr="http://users.phys.psu.edu/~ralbert/images/foto/ralbert-port.png">
            <a:extLst>
              <a:ext uri="{FF2B5EF4-FFF2-40B4-BE49-F238E27FC236}">
                <a16:creationId xmlns:a16="http://schemas.microsoft.com/office/drawing/2014/main" id="{4174DE23-BC40-40E1-858D-C96A7A98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196752"/>
            <a:ext cx="1921275" cy="2520000"/>
          </a:xfrm>
          <a:prstGeom prst="rect">
            <a:avLst/>
          </a:prstGeom>
          <a:noFill/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A19EC7E-1592-40E1-8510-FDF801E0251C}"/>
              </a:ext>
            </a:extLst>
          </p:cNvPr>
          <p:cNvSpPr/>
          <p:nvPr/>
        </p:nvSpPr>
        <p:spPr>
          <a:xfrm>
            <a:off x="5148064" y="3867246"/>
            <a:ext cx="18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Albert-</a:t>
            </a:r>
            <a:r>
              <a:rPr lang="en-US" dirty="0" err="1"/>
              <a:t>László</a:t>
            </a:r>
            <a:r>
              <a:rPr lang="en-US" dirty="0"/>
              <a:t> </a:t>
            </a:r>
            <a:r>
              <a:rPr lang="en-US" dirty="0" err="1"/>
              <a:t>Barabási</a:t>
            </a:r>
            <a:endParaRPr lang="en-US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45298B5-92AB-4B13-8104-8CBBD4682FD9}"/>
              </a:ext>
            </a:extLst>
          </p:cNvPr>
          <p:cNvSpPr/>
          <p:nvPr/>
        </p:nvSpPr>
        <p:spPr>
          <a:xfrm>
            <a:off x="7361420" y="3880020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Réka</a:t>
            </a:r>
            <a:r>
              <a:rPr lang="en-US" dirty="0"/>
              <a:t> Albert</a:t>
            </a:r>
            <a:endParaRPr lang="ru-RU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C2FE106-B7A3-432F-BA0F-07DCD322C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3122349" cy="312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0E7F4-CFD7-4C30-87F8-DBCDF7DFB519}"/>
              </a:ext>
            </a:extLst>
          </p:cNvPr>
          <p:cNvSpPr txBox="1"/>
          <p:nvPr/>
        </p:nvSpPr>
        <p:spPr>
          <a:xfrm>
            <a:off x="899592" y="4509120"/>
            <a:ext cx="403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+mj-lt"/>
              </a:rPr>
              <a:t>Распределение степеней Интернета подчиняется степенному закону с показателем </a:t>
            </a:r>
            <a:r>
              <a:rPr lang="en-US" sz="2200" dirty="0">
                <a:latin typeface="+mj-lt"/>
                <a:sym typeface="Mathematica1"/>
              </a:rPr>
              <a:t>2 &lt; </a:t>
            </a:r>
            <a:r>
              <a:rPr lang="en-US" sz="2200" dirty="0">
                <a:latin typeface="+mj-lt"/>
                <a:cs typeface="Times New Roman" pitchFamily="18" charset="0"/>
              </a:rPr>
              <a:t>γ</a:t>
            </a:r>
            <a:r>
              <a:rPr lang="en-US" sz="2200" dirty="0">
                <a:latin typeface="+mj-lt"/>
                <a:sym typeface="Mathematica1"/>
              </a:rPr>
              <a:t> &lt; 3</a:t>
            </a:r>
            <a:endParaRPr lang="ru-RU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353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Кластеризация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A0E7F4-CFD7-4C30-87F8-DBCDF7DFB519}"/>
              </a:ext>
            </a:extLst>
          </p:cNvPr>
          <p:cNvSpPr txBox="1"/>
          <p:nvPr/>
        </p:nvSpPr>
        <p:spPr>
          <a:xfrm>
            <a:off x="683568" y="999420"/>
            <a:ext cx="71287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i="0" u="none" strike="noStrike" baseline="0" dirty="0">
                <a:latin typeface="+mj-lt"/>
              </a:rPr>
              <a:t>Кластеризация</a:t>
            </a:r>
          </a:p>
          <a:p>
            <a:r>
              <a:rPr lang="ru-RU" sz="2200" i="0" u="none" strike="noStrike" baseline="0" dirty="0">
                <a:latin typeface="+mj-lt"/>
              </a:rPr>
              <a:t>Плотность связей между соседями некоторой вершины </a:t>
            </a:r>
            <a:r>
              <a:rPr lang="en-US" sz="2200" i="0" u="none" strike="noStrike" baseline="0" dirty="0" err="1">
                <a:latin typeface="+mj-lt"/>
              </a:rPr>
              <a:t>i</a:t>
            </a:r>
            <a:r>
              <a:rPr lang="en-US" sz="2200" i="0" u="none" strike="noStrike" baseline="0" dirty="0">
                <a:latin typeface="+mj-lt"/>
              </a:rPr>
              <a:t> </a:t>
            </a:r>
            <a:r>
              <a:rPr lang="ru-RU" sz="2200" i="0" u="none" strike="noStrike" baseline="0" dirty="0">
                <a:latin typeface="+mj-lt"/>
              </a:rPr>
              <a:t>больше, чем между случайными узлами в графе</a:t>
            </a:r>
          </a:p>
          <a:p>
            <a:endParaRPr lang="en-US" sz="2200" i="0" u="none" strike="noStrike" baseline="0" dirty="0">
              <a:latin typeface="+mj-lt"/>
            </a:endParaRPr>
          </a:p>
          <a:p>
            <a:r>
              <a:rPr lang="ru-RU" sz="2200" b="0" i="0" u="none" strike="noStrike" baseline="0" dirty="0">
                <a:latin typeface="+mj-lt"/>
              </a:rPr>
              <a:t>Коэффициент кластеризации </a:t>
            </a:r>
            <a:r>
              <a:rPr lang="ru-RU" sz="2200" b="0" i="1" u="none" strike="noStrike" baseline="0" dirty="0" err="1">
                <a:latin typeface="+mj-lt"/>
              </a:rPr>
              <a:t>C</a:t>
            </a:r>
            <a:r>
              <a:rPr lang="ru-RU" sz="2200" b="0" i="1" u="none" strike="noStrike" baseline="-25000" dirty="0" err="1">
                <a:latin typeface="+mj-lt"/>
              </a:rPr>
              <a:t>i</a:t>
            </a:r>
            <a:r>
              <a:rPr lang="ru-RU" sz="2200" b="0" i="1" u="none" strike="noStrike" baseline="0" dirty="0">
                <a:latin typeface="+mj-lt"/>
              </a:rPr>
              <a:t> </a:t>
            </a:r>
            <a:r>
              <a:rPr lang="ru-RU" sz="2200" b="0" i="0" u="none" strike="noStrike" baseline="0" dirty="0">
                <a:latin typeface="+mj-lt"/>
              </a:rPr>
              <a:t>вершины </a:t>
            </a:r>
            <a:r>
              <a:rPr lang="ru-RU" sz="2200" b="0" i="1" u="none" strike="noStrike" baseline="0" dirty="0">
                <a:latin typeface="+mj-lt"/>
              </a:rPr>
              <a:t>i </a:t>
            </a:r>
            <a:r>
              <a:rPr lang="ru-RU" sz="2200" b="0" i="0" u="none" strike="noStrike" baseline="0" dirty="0">
                <a:latin typeface="+mj-lt"/>
              </a:rPr>
              <a:t>: </a:t>
            </a:r>
            <a:endParaRPr lang="ru-RU" sz="22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3DFE72-E9D8-4E04-9284-71F7B93D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941447"/>
            <a:ext cx="2164258" cy="9751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6952A3-0458-4A87-94FF-020ECC1AD188}"/>
              </a:ext>
            </a:extLst>
          </p:cNvPr>
          <p:cNvSpPr txBox="1"/>
          <p:nvPr/>
        </p:nvSpPr>
        <p:spPr>
          <a:xfrm>
            <a:off x="1012130" y="3969027"/>
            <a:ext cx="78803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0" i="1" u="none" strike="noStrike" baseline="0" dirty="0" err="1">
                <a:latin typeface="+mj-lt"/>
              </a:rPr>
              <a:t>e</a:t>
            </a:r>
            <a:r>
              <a:rPr lang="ru-RU" sz="2200" b="0" i="1" u="none" strike="noStrike" baseline="-25000" dirty="0" err="1">
                <a:latin typeface="+mj-lt"/>
              </a:rPr>
              <a:t>i</a:t>
            </a:r>
            <a:r>
              <a:rPr lang="ru-RU" sz="2200" b="0" i="1" u="none" strike="noStrike" baseline="0" dirty="0">
                <a:latin typeface="+mj-lt"/>
              </a:rPr>
              <a:t> </a:t>
            </a:r>
            <a:r>
              <a:rPr lang="ru-RU" sz="2200" b="0" i="0" u="none" strike="noStrike" baseline="0" dirty="0">
                <a:latin typeface="+mj-lt"/>
              </a:rPr>
              <a:t>- число связей между соседями вершины </a:t>
            </a:r>
            <a:r>
              <a:rPr lang="ru-RU" sz="2200" b="0" i="1" u="none" strike="noStrike" baseline="0" dirty="0">
                <a:latin typeface="+mj-lt"/>
              </a:rPr>
              <a:t>i</a:t>
            </a:r>
            <a:endParaRPr lang="en-US" sz="2200" b="0" i="1" u="none" strike="noStrike" baseline="0" dirty="0">
              <a:latin typeface="+mj-lt"/>
            </a:endParaRPr>
          </a:p>
          <a:p>
            <a:r>
              <a:rPr lang="en-US" sz="2200" b="0" i="1" u="none" strike="noStrike" baseline="0" dirty="0">
                <a:latin typeface="+mj-lt"/>
              </a:rPr>
              <a:t>k</a:t>
            </a:r>
            <a:r>
              <a:rPr lang="en-US" sz="2200" b="0" i="1" u="none" strike="noStrike" baseline="-25000" dirty="0">
                <a:latin typeface="+mj-lt"/>
              </a:rPr>
              <a:t>i</a:t>
            </a:r>
            <a:r>
              <a:rPr lang="en-US" sz="2200" b="0" i="1" u="none" strike="noStrike" baseline="0" dirty="0">
                <a:latin typeface="+mj-lt"/>
              </a:rPr>
              <a:t> – </a:t>
            </a:r>
            <a:r>
              <a:rPr lang="ru-RU" sz="2200" b="0" u="none" strike="noStrike" baseline="0" dirty="0">
                <a:latin typeface="+mj-lt"/>
              </a:rPr>
              <a:t>степень вершины</a:t>
            </a:r>
            <a:r>
              <a:rPr lang="ru-RU" sz="2200" b="0" i="1" u="none" strike="noStrike" baseline="0" dirty="0">
                <a:latin typeface="+mj-lt"/>
              </a:rPr>
              <a:t> </a:t>
            </a:r>
            <a:r>
              <a:rPr lang="en-US" sz="2200" i="1" dirty="0" err="1">
                <a:latin typeface="+mj-lt"/>
              </a:rPr>
              <a:t>i</a:t>
            </a:r>
            <a:r>
              <a:rPr lang="ru-RU" sz="2200" b="0" i="1" u="none" strike="noStrike" baseline="0" dirty="0">
                <a:latin typeface="+mj-lt"/>
              </a:rPr>
              <a:t> </a:t>
            </a:r>
            <a:r>
              <a:rPr lang="ru-RU" sz="2200" b="0" i="0" u="none" strike="noStrike" baseline="0" dirty="0">
                <a:latin typeface="+mj-lt"/>
              </a:rPr>
              <a:t> </a:t>
            </a:r>
          </a:p>
          <a:p>
            <a:endParaRPr lang="ru-RU" sz="2200" dirty="0">
              <a:latin typeface="+mj-lt"/>
            </a:endParaRPr>
          </a:p>
          <a:p>
            <a:r>
              <a:rPr lang="ru-RU" sz="2200" dirty="0">
                <a:latin typeface="+mj-lt"/>
              </a:rPr>
              <a:t>В сложных сетях кластеризация, как правило, высокая</a:t>
            </a:r>
          </a:p>
        </p:txBody>
      </p:sp>
    </p:spTree>
    <p:extLst>
      <p:ext uri="{BB962C8B-B14F-4D97-AF65-F5344CB8AC3E}">
        <p14:creationId xmlns:p14="http://schemas.microsoft.com/office/powerpoint/2010/main" val="310763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Модулярность</a:t>
            </a:r>
            <a:r>
              <a:rPr lang="ru-RU" sz="3000" b="1" dirty="0">
                <a:solidFill>
                  <a:schemeClr val="bg1"/>
                </a:solidFill>
              </a:rPr>
              <a:t> и сообщества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A0E7F4-CFD7-4C30-87F8-DBCDF7DFB519}"/>
              </a:ext>
            </a:extLst>
          </p:cNvPr>
          <p:cNvSpPr txBox="1"/>
          <p:nvPr/>
        </p:nvSpPr>
        <p:spPr>
          <a:xfrm>
            <a:off x="1096188" y="1092475"/>
            <a:ext cx="71287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i="0" u="none" strike="noStrike" baseline="0" dirty="0">
                <a:latin typeface="+mj-lt"/>
              </a:rPr>
              <a:t>Сложные сети часто организованы как отдельные сообщества, связанные редкими связями через хабы</a:t>
            </a:r>
          </a:p>
          <a:p>
            <a:endParaRPr lang="ru-RU" sz="2200" i="0" u="none" strike="noStrike" baseline="0" dirty="0">
              <a:latin typeface="+mj-lt"/>
            </a:endParaRPr>
          </a:p>
          <a:p>
            <a:r>
              <a:rPr lang="ru-RU" sz="2200" b="1" dirty="0">
                <a:latin typeface="+mj-lt"/>
              </a:rPr>
              <a:t>Сообщество</a:t>
            </a:r>
          </a:p>
          <a:p>
            <a:r>
              <a:rPr lang="ru-RU" sz="2200" dirty="0">
                <a:latin typeface="+mj-lt"/>
              </a:rPr>
              <a:t>Группа узлов, которые связаны друг с другом теснее, чем с другими узлами в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30B22-F092-4E96-AF16-9C2AEC77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602052"/>
            <a:ext cx="622584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Модели сетей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047BF3-33B8-4A59-A7EA-836C7A4D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2996952"/>
            <a:ext cx="8388424" cy="3370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3C9B7C-909B-4DB3-80DB-3B569E2A7154}"/>
              </a:ext>
            </a:extLst>
          </p:cNvPr>
          <p:cNvSpPr txBox="1"/>
          <p:nvPr/>
        </p:nvSpPr>
        <p:spPr>
          <a:xfrm>
            <a:off x="1619672" y="1052736"/>
            <a:ext cx="457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0" i="0" u="none" strike="noStrike" baseline="0" dirty="0">
                <a:latin typeface="+mj-lt"/>
              </a:rPr>
              <a:t>• Регулярные сети </a:t>
            </a:r>
          </a:p>
          <a:p>
            <a:r>
              <a:rPr lang="ru-RU" sz="2200" b="0" i="0" u="none" strike="noStrike" baseline="0" dirty="0">
                <a:latin typeface="+mj-lt"/>
              </a:rPr>
              <a:t>• Случайные сети </a:t>
            </a:r>
          </a:p>
          <a:p>
            <a:r>
              <a:rPr lang="ru-RU" sz="2200" b="0" i="0" u="none" strike="noStrike" baseline="0" dirty="0">
                <a:latin typeface="+mj-lt"/>
              </a:rPr>
              <a:t>• Сети тесного мира </a:t>
            </a:r>
          </a:p>
          <a:p>
            <a:r>
              <a:rPr lang="ru-RU" sz="2200" b="0" i="0" u="none" strike="noStrike" baseline="0" dirty="0">
                <a:latin typeface="+mj-lt"/>
              </a:rPr>
              <a:t>• </a:t>
            </a:r>
            <a:r>
              <a:rPr lang="ru-RU" sz="2200" b="0" i="0" u="none" strike="noStrike" baseline="0" dirty="0" err="1">
                <a:latin typeface="+mj-lt"/>
              </a:rPr>
              <a:t>Безмасштабные</a:t>
            </a:r>
            <a:r>
              <a:rPr lang="ru-RU" sz="2200" b="0" i="0" u="none" strike="noStrike" baseline="0" dirty="0">
                <a:latin typeface="+mj-lt"/>
              </a:rPr>
              <a:t> сети </a:t>
            </a:r>
          </a:p>
        </p:txBody>
      </p:sp>
    </p:spTree>
    <p:extLst>
      <p:ext uri="{BB962C8B-B14F-4D97-AF65-F5344CB8AC3E}">
        <p14:creationId xmlns:p14="http://schemas.microsoft.com/office/powerpoint/2010/main" val="179905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Случайные графы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24FDFF-345F-4E16-B2E6-8C6EE30918EA}"/>
              </a:ext>
            </a:extLst>
          </p:cNvPr>
          <p:cNvSpPr/>
          <p:nvPr/>
        </p:nvSpPr>
        <p:spPr>
          <a:xfrm>
            <a:off x="2123728" y="4653136"/>
            <a:ext cx="16398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/>
              <a:t>Поль </a:t>
            </a:r>
            <a:r>
              <a:rPr lang="ru-RU" sz="2200" dirty="0" err="1"/>
              <a:t>Эрдёш</a:t>
            </a:r>
            <a:endParaRPr lang="ru-RU" sz="2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8E7DD7-39C3-4766-BFA2-CBD02AE8D67E}"/>
              </a:ext>
            </a:extLst>
          </p:cNvPr>
          <p:cNvSpPr/>
          <p:nvPr/>
        </p:nvSpPr>
        <p:spPr>
          <a:xfrm>
            <a:off x="5688727" y="4643844"/>
            <a:ext cx="2026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/>
              <a:t>Альфред </a:t>
            </a:r>
            <a:r>
              <a:rPr lang="ru-RU" sz="2200" dirty="0" err="1"/>
              <a:t>Реньи</a:t>
            </a:r>
            <a:endParaRPr lang="ru-RU" sz="2200" dirty="0"/>
          </a:p>
        </p:txBody>
      </p:sp>
      <p:pic>
        <p:nvPicPr>
          <p:cNvPr id="5" name="Picture 2" descr="http://kimnedemis.com/upload/kisi-resimleri/alfred-renyi_130523122448.jpg">
            <a:extLst>
              <a:ext uri="{FF2B5EF4-FFF2-40B4-BE49-F238E27FC236}">
                <a16:creationId xmlns:a16="http://schemas.microsoft.com/office/drawing/2014/main" id="{553C8195-7C70-422E-86E2-6B2FCEE6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24744"/>
            <a:ext cx="272622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emse.fr/~zimmermann/images/paulerdos.jpg">
            <a:extLst>
              <a:ext uri="{FF2B5EF4-FFF2-40B4-BE49-F238E27FC236}">
                <a16:creationId xmlns:a16="http://schemas.microsoft.com/office/drawing/2014/main" id="{D5B554F0-8FBF-449A-9094-F724E9CF1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60"/>
            <a:ext cx="2905125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94B0F84-B570-45EB-872C-F6B149AD3B0A}"/>
              </a:ext>
            </a:extLst>
          </p:cNvPr>
          <p:cNvSpPr/>
          <p:nvPr/>
        </p:nvSpPr>
        <p:spPr>
          <a:xfrm>
            <a:off x="1986962" y="5445224"/>
            <a:ext cx="5333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/>
              <a:t>Erdos</a:t>
            </a:r>
            <a:r>
              <a:rPr lang="en-US" sz="2200" dirty="0"/>
              <a:t> P., </a:t>
            </a:r>
            <a:r>
              <a:rPr lang="en-US" sz="2200" dirty="0" err="1"/>
              <a:t>Renyi</a:t>
            </a:r>
            <a:r>
              <a:rPr lang="en-US" sz="2200" dirty="0"/>
              <a:t> A. On Random Graphs. – 1959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22591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Случайные графы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AB3998-9015-49BC-81BA-6D32F32E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742367"/>
            <a:ext cx="6336704" cy="469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EF3E71B-EA73-4ACA-9D61-807932226B2D}"/>
              </a:ext>
            </a:extLst>
          </p:cNvPr>
          <p:cNvSpPr/>
          <p:nvPr/>
        </p:nvSpPr>
        <p:spPr>
          <a:xfrm>
            <a:off x="827584" y="908720"/>
            <a:ext cx="721018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Ребро между парой вершин появляется с вероятностью </a:t>
            </a:r>
            <a:r>
              <a:rPr lang="en-US" sz="2200" dirty="0"/>
              <a:t>p</a:t>
            </a:r>
          </a:p>
          <a:p>
            <a:endParaRPr lang="en-US" sz="2200" b="1" dirty="0"/>
          </a:p>
          <a:p>
            <a:r>
              <a:rPr lang="en-US" sz="2200" b="1" dirty="0"/>
              <a:t>P=0.02</a:t>
            </a:r>
            <a:r>
              <a:rPr lang="en-US" sz="2200" dirty="0"/>
              <a:t>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0545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Случайные графы. Связность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C981D4-3916-4DAF-B557-673C285341C8}"/>
              </a:ext>
            </a:extLst>
          </p:cNvPr>
          <p:cNvSpPr/>
          <p:nvPr/>
        </p:nvSpPr>
        <p:spPr>
          <a:xfrm>
            <a:off x="1104547" y="908720"/>
            <a:ext cx="69332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Начиная с некоторой вероятности </a:t>
            </a:r>
            <a:r>
              <a:rPr lang="en-US" sz="2200" dirty="0"/>
              <a:t>p, </a:t>
            </a:r>
            <a:r>
              <a:rPr lang="ru-RU" sz="2200" dirty="0"/>
              <a:t>случайный граф почти всегда связен.</a:t>
            </a:r>
          </a:p>
          <a:p>
            <a:r>
              <a:rPr lang="ru-RU" sz="2200" b="1" dirty="0"/>
              <a:t>Пример: </a:t>
            </a:r>
            <a:r>
              <a:rPr lang="en-US" sz="2200" b="1" dirty="0"/>
              <a:t>p=0.2</a:t>
            </a:r>
            <a:r>
              <a:rPr lang="en-US" sz="2200" dirty="0"/>
              <a:t> </a:t>
            </a:r>
            <a:endParaRPr lang="ru-RU" sz="2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6A650A-2188-4D42-A0F1-CF363E11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91" y="2005717"/>
            <a:ext cx="6420532" cy="4743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12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Распределение степеней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2E757-17C1-4B3E-B3F9-4A3E38A97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11" y="1268760"/>
            <a:ext cx="586693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207202-9F11-428A-BDEE-43446B02A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781" y="1484784"/>
            <a:ext cx="248866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63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Свойства случайных графов Э-Р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5292F-6E1F-42F6-BA86-72FF58350079}"/>
              </a:ext>
            </a:extLst>
          </p:cNvPr>
          <p:cNvSpPr txBox="1"/>
          <p:nvPr/>
        </p:nvSpPr>
        <p:spPr>
          <a:xfrm>
            <a:off x="899592" y="1412776"/>
            <a:ext cx="7056784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b="1" i="0" u="none" strike="noStrike" baseline="0" dirty="0">
                <a:latin typeface="Calibri" panose="020F0502020204030204" pitchFamily="34" charset="0"/>
              </a:rPr>
              <a:t>Связность</a:t>
            </a:r>
            <a:r>
              <a:rPr lang="ru-RU" sz="2200" i="0" u="none" strike="noStrike" baseline="0" dirty="0">
                <a:latin typeface="Calibri" panose="020F0502020204030204" pitchFamily="34" charset="0"/>
              </a:rPr>
              <a:t> – при достаточно большой плотности ребер</a:t>
            </a:r>
          </a:p>
          <a:p>
            <a:pPr>
              <a:spcBef>
                <a:spcPts val="600"/>
              </a:spcBef>
            </a:pPr>
            <a:r>
              <a:rPr lang="ru-RU" sz="2200" b="1" dirty="0">
                <a:latin typeface="Calibri" panose="020F0502020204030204" pitchFamily="34" charset="0"/>
              </a:rPr>
              <a:t>Длина пути</a:t>
            </a:r>
            <a:r>
              <a:rPr lang="ru-RU" sz="2200" dirty="0">
                <a:latin typeface="Calibri" panose="020F0502020204030204" pitchFamily="34" charset="0"/>
              </a:rPr>
              <a:t> – уменьшается с ростом плотности</a:t>
            </a:r>
          </a:p>
          <a:p>
            <a:pPr>
              <a:spcBef>
                <a:spcPts val="600"/>
              </a:spcBef>
            </a:pPr>
            <a:r>
              <a:rPr lang="ru-RU" sz="2200" b="1" dirty="0">
                <a:latin typeface="Calibri" panose="020F0502020204030204" pitchFamily="34" charset="0"/>
              </a:rPr>
              <a:t>Распределение степеней</a:t>
            </a:r>
            <a:r>
              <a:rPr lang="ru-RU" sz="2200" dirty="0">
                <a:latin typeface="Calibri" panose="020F0502020204030204" pitchFamily="34" charset="0"/>
              </a:rPr>
              <a:t> – стремится к Пуассоновскому с ростом числа узлов</a:t>
            </a:r>
          </a:p>
          <a:p>
            <a:pPr>
              <a:spcBef>
                <a:spcPts val="600"/>
              </a:spcBef>
            </a:pPr>
            <a:r>
              <a:rPr lang="ru-RU" sz="2200" b="1" dirty="0">
                <a:latin typeface="Calibri" panose="020F0502020204030204" pitchFamily="34" charset="0"/>
              </a:rPr>
              <a:t>Кластеризация</a:t>
            </a:r>
            <a:r>
              <a:rPr lang="ru-RU" sz="2200" dirty="0">
                <a:latin typeface="Calibri" panose="020F0502020204030204" pitchFamily="34" charset="0"/>
              </a:rPr>
              <a:t> – низкая</a:t>
            </a:r>
          </a:p>
          <a:p>
            <a:pPr>
              <a:spcBef>
                <a:spcPts val="600"/>
              </a:spcBef>
            </a:pPr>
            <a:endParaRPr lang="ru-RU" sz="22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2200" dirty="0">
                <a:latin typeface="Calibri" panose="020F0502020204030204" pitchFamily="34" charset="0"/>
              </a:rPr>
              <a:t>Несмотря на то, что свойства случайных графов плохо отражают свойства сложных сетей, их часто используют для моделирования сети с неизвестной топологией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9621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2A452F-36C9-4323-ADD8-648310F4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484784"/>
            <a:ext cx="7128792" cy="417646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sz="2200" dirty="0"/>
              <a:t>Введение в теорию сложных сетей</a:t>
            </a:r>
          </a:p>
          <a:p>
            <a:pPr marL="457200" indent="-457200">
              <a:buAutoNum type="arabicPeriod"/>
            </a:pPr>
            <a:r>
              <a:rPr lang="ru-RU" sz="2200" dirty="0"/>
              <a:t>Сети в мозге</a:t>
            </a:r>
          </a:p>
          <a:p>
            <a:pPr marL="857250" lvl="1" indent="-457200">
              <a:buAutoNum type="arabicPeriod"/>
            </a:pPr>
            <a:r>
              <a:rPr lang="ru-RU" sz="2200" dirty="0"/>
              <a:t>Экспериментальные методы </a:t>
            </a:r>
          </a:p>
          <a:p>
            <a:pPr marL="857250" lvl="1" indent="-457200">
              <a:buAutoNum type="arabicPeriod"/>
            </a:pPr>
            <a:r>
              <a:rPr lang="ru-RU" sz="2200" dirty="0"/>
              <a:t>Коннектом</a:t>
            </a:r>
          </a:p>
          <a:p>
            <a:pPr marL="457200" indent="-457200">
              <a:buAutoNum type="arabicPeriod"/>
            </a:pPr>
            <a:r>
              <a:rPr lang="ru-RU" sz="2200" dirty="0"/>
              <a:t>Синхронизация</a:t>
            </a:r>
          </a:p>
          <a:p>
            <a:pPr marL="857250" lvl="1" indent="-457200">
              <a:buAutoNum type="arabicPeriod"/>
            </a:pPr>
            <a:r>
              <a:rPr lang="ru-RU" sz="2200" dirty="0"/>
              <a:t>Экспериментальные наблюдения</a:t>
            </a:r>
          </a:p>
          <a:p>
            <a:pPr marL="857250" lvl="1" indent="-457200">
              <a:buAutoNum type="arabicPeriod"/>
            </a:pPr>
            <a:r>
              <a:rPr lang="ru-RU" sz="2200" dirty="0"/>
              <a:t>Модели осцилляторов</a:t>
            </a:r>
          </a:p>
          <a:p>
            <a:pPr marL="857250" lvl="1" indent="-457200">
              <a:buAutoNum type="arabicPeriod"/>
            </a:pPr>
            <a:r>
              <a:rPr lang="ru-RU" sz="2200" dirty="0"/>
              <a:t>Синхронизация в сетях простых нейронов</a:t>
            </a:r>
          </a:p>
          <a:p>
            <a:pPr marL="857250" lvl="1" indent="-457200">
              <a:buAutoNum type="arabicPeriod"/>
            </a:pPr>
            <a:endParaRPr lang="ru-RU" sz="2200" dirty="0"/>
          </a:p>
          <a:p>
            <a:pPr marL="857250" lvl="1" indent="-457200">
              <a:buAutoNum type="arabicPeriod"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129778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Сети тесного мира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B840B-CC6B-49B1-8669-708E4DCEFB5F}"/>
              </a:ext>
            </a:extLst>
          </p:cNvPr>
          <p:cNvSpPr txBox="1"/>
          <p:nvPr/>
        </p:nvSpPr>
        <p:spPr>
          <a:xfrm>
            <a:off x="764704" y="5866570"/>
            <a:ext cx="7614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D.J. Watts, S.H. </a:t>
            </a:r>
            <a:r>
              <a:rPr lang="en-US" b="0" i="0" u="none" strike="noStrike" baseline="0" dirty="0" err="1">
                <a:latin typeface="Calibri" panose="020F0502020204030204" pitchFamily="34" charset="0"/>
              </a:rPr>
              <a:t>Strogatz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 Collective Dynamics of Small-World Networks, 1998 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5292F-6E1F-42F6-BA86-72FF58350079}"/>
              </a:ext>
            </a:extLst>
          </p:cNvPr>
          <p:cNvSpPr txBox="1"/>
          <p:nvPr/>
        </p:nvSpPr>
        <p:spPr>
          <a:xfrm>
            <a:off x="740143" y="1191227"/>
            <a:ext cx="8114363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b="1" i="0" u="none" strike="noStrike" baseline="0" dirty="0">
                <a:latin typeface="Calibri" panose="020F0502020204030204" pitchFamily="34" charset="0"/>
              </a:rPr>
              <a:t>Формирование тесного мира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latin typeface="Calibri" panose="020F0502020204030204" pitchFamily="34" charset="0"/>
              </a:rPr>
              <a:t>Расположим вершины на окружности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latin typeface="Calibri" panose="020F0502020204030204" pitchFamily="34" charset="0"/>
              </a:rPr>
              <a:t>Соединим каждую вершину с </a:t>
            </a:r>
            <a:r>
              <a:rPr lang="en-US" sz="2200" dirty="0">
                <a:latin typeface="Calibri" panose="020F0502020204030204" pitchFamily="34" charset="0"/>
              </a:rPr>
              <a:t>k </a:t>
            </a:r>
            <a:r>
              <a:rPr lang="ru-RU" sz="2200" dirty="0">
                <a:latin typeface="Calibri" panose="020F0502020204030204" pitchFamily="34" charset="0"/>
              </a:rPr>
              <a:t>ближайших соседей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i="0" u="none" strike="noStrike" baseline="0" dirty="0">
                <a:latin typeface="Calibri" panose="020F0502020204030204" pitchFamily="34" charset="0"/>
              </a:rPr>
              <a:t>С вероятностью </a:t>
            </a:r>
            <a:r>
              <a:rPr lang="en-US" sz="2200" i="0" u="none" strike="noStrike" baseline="0" dirty="0">
                <a:latin typeface="Calibri" panose="020F0502020204030204" pitchFamily="34" charset="0"/>
              </a:rPr>
              <a:t>p </a:t>
            </a:r>
            <a:r>
              <a:rPr lang="ru-RU" sz="2200" i="0" u="none" strike="noStrike" baseline="0" dirty="0">
                <a:latin typeface="Calibri" panose="020F0502020204030204" pitchFamily="34" charset="0"/>
              </a:rPr>
              <a:t>разорвем ребро и соединим со случайной вершиной</a:t>
            </a:r>
            <a:r>
              <a:rPr lang="ru-RU" sz="2200" b="1" i="0" u="none" strike="noStrike" baseline="0" dirty="0">
                <a:latin typeface="Calibri" panose="020F0502020204030204" pitchFamily="34" charset="0"/>
              </a:rPr>
              <a:t>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latin typeface="Calibri" panose="020F0502020204030204" pitchFamily="34" charset="0"/>
              </a:rPr>
              <a:t>Повторим п.3 для каждого ребра</a:t>
            </a:r>
            <a:endParaRPr lang="ru-RU" sz="2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828608-5E1A-4487-A47E-C31DE591B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66"/>
          <a:stretch/>
        </p:blipFill>
        <p:spPr>
          <a:xfrm>
            <a:off x="4840995" y="4278421"/>
            <a:ext cx="3415289" cy="1409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CE30B1-9AD3-4E45-8867-C474AF9D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347"/>
          <a:stretch/>
        </p:blipFill>
        <p:spPr>
          <a:xfrm>
            <a:off x="1051554" y="4255389"/>
            <a:ext cx="3538357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Сети тесного мира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A1265D-6BE8-4B3B-9591-573CDDBC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11" y="718866"/>
            <a:ext cx="4753978" cy="22482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4FAB0B-BB91-495B-A53D-70100DA7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11" y="3001711"/>
            <a:ext cx="4753978" cy="3048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DB918B-1B02-4FD8-9E71-7F1056C1861B}"/>
              </a:ext>
            </a:extLst>
          </p:cNvPr>
          <p:cNvSpPr txBox="1"/>
          <p:nvPr/>
        </p:nvSpPr>
        <p:spPr>
          <a:xfrm>
            <a:off x="3779187" y="4156584"/>
            <a:ext cx="1584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FF0000"/>
                </a:solidFill>
                <a:latin typeface="Calibri" panose="020F0502020204030204" pitchFamily="34" charset="0"/>
              </a:rPr>
              <a:t>Длина путей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CE8A4-1D5D-4074-871F-F4E1A2A9FF15}"/>
              </a:ext>
            </a:extLst>
          </p:cNvPr>
          <p:cNvSpPr txBox="1"/>
          <p:nvPr/>
        </p:nvSpPr>
        <p:spPr>
          <a:xfrm>
            <a:off x="6156901" y="3317833"/>
            <a:ext cx="2158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libri" panose="020F0502020204030204" pitchFamily="34" charset="0"/>
              </a:rPr>
              <a:t>Кластеризация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6BC00-3105-414A-8A20-5A117486D0FF}"/>
              </a:ext>
            </a:extLst>
          </p:cNvPr>
          <p:cNvSpPr txBox="1"/>
          <p:nvPr/>
        </p:nvSpPr>
        <p:spPr>
          <a:xfrm>
            <a:off x="4648925" y="6026791"/>
            <a:ext cx="2158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3F90F0-45D0-4E1F-83DD-82AEDEB9D966}"/>
              </a:ext>
            </a:extLst>
          </p:cNvPr>
          <p:cNvSpPr txBox="1"/>
          <p:nvPr/>
        </p:nvSpPr>
        <p:spPr>
          <a:xfrm>
            <a:off x="6731515" y="6026791"/>
            <a:ext cx="2158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libri" panose="020F0502020204030204" pitchFamily="34" charset="0"/>
              </a:rPr>
              <a:t>случайный граф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8B2E84-B46D-4D95-94EE-F8619F2B6D9C}"/>
              </a:ext>
            </a:extLst>
          </p:cNvPr>
          <p:cNvSpPr txBox="1"/>
          <p:nvPr/>
        </p:nvSpPr>
        <p:spPr>
          <a:xfrm>
            <a:off x="1486940" y="6026791"/>
            <a:ext cx="2158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libri" panose="020F0502020204030204" pitchFamily="34" charset="0"/>
              </a:rPr>
              <a:t>регулярный граф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964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Свойства модели </a:t>
            </a:r>
            <a:r>
              <a:rPr lang="ru-RU" sz="3000" b="1" dirty="0" err="1">
                <a:solidFill>
                  <a:schemeClr val="bg1"/>
                </a:solidFill>
              </a:rPr>
              <a:t>Уоттса-Строгатца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5292F-6E1F-42F6-BA86-72FF58350079}"/>
              </a:ext>
            </a:extLst>
          </p:cNvPr>
          <p:cNvSpPr txBox="1"/>
          <p:nvPr/>
        </p:nvSpPr>
        <p:spPr>
          <a:xfrm>
            <a:off x="1029637" y="1124744"/>
            <a:ext cx="8114363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Граф связный, при этом разреженный</a:t>
            </a:r>
          </a:p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Малая длина путей</a:t>
            </a:r>
          </a:p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Высокая кластеризация</a:t>
            </a:r>
          </a:p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Распределение степеней похоже на случайный граф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970B5-2380-4F4E-9E7C-9828EC26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266708"/>
            <a:ext cx="7735808" cy="1399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B6402D-739E-42EB-92CE-1BCE525EFDDF}"/>
              </a:ext>
            </a:extLst>
          </p:cNvPr>
          <p:cNvSpPr txBox="1"/>
          <p:nvPr/>
        </p:nvSpPr>
        <p:spPr>
          <a:xfrm>
            <a:off x="2800818" y="35634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Calibri" panose="020F0502020204030204" pitchFamily="34" charset="0"/>
              </a:rPr>
              <a:t>Похоже на свойства реальных сетей: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902643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предпочтительных присоединений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5292F-6E1F-42F6-BA86-72FF58350079}"/>
              </a:ext>
            </a:extLst>
          </p:cNvPr>
          <p:cNvSpPr txBox="1"/>
          <p:nvPr/>
        </p:nvSpPr>
        <p:spPr>
          <a:xfrm>
            <a:off x="1029637" y="1124744"/>
            <a:ext cx="81143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1.Начинаем с m</a:t>
            </a:r>
            <a:r>
              <a:rPr lang="ru-RU" sz="2400" baseline="-25000" dirty="0">
                <a:latin typeface="Calibri" panose="020F0502020204030204" pitchFamily="34" charset="0"/>
              </a:rPr>
              <a:t>0</a:t>
            </a:r>
            <a:r>
              <a:rPr lang="ru-RU" sz="2400" dirty="0">
                <a:latin typeface="Calibri" panose="020F0502020204030204" pitchFamily="34" charset="0"/>
              </a:rPr>
              <a:t> вершин</a:t>
            </a:r>
          </a:p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2.На шаге t добавляется новая вершина с m ребрами</a:t>
            </a:r>
          </a:p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3.Вероятность присоединения ребра к вершине i равна</a:t>
            </a:r>
          </a:p>
          <a:p>
            <a:pPr>
              <a:spcBef>
                <a:spcPts val="600"/>
              </a:spcBef>
            </a:pPr>
            <a:endParaRPr lang="ru-RU" sz="24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ru-RU" sz="24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latin typeface="Calibri" panose="020F0502020204030204" pitchFamily="34" charset="0"/>
              </a:rPr>
              <a:t>k</a:t>
            </a:r>
            <a:r>
              <a:rPr lang="en-US" sz="2400" baseline="-25000" dirty="0">
                <a:latin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</a:rPr>
              <a:t> – </a:t>
            </a:r>
            <a:r>
              <a:rPr lang="ru-RU" sz="2400" dirty="0">
                <a:latin typeface="Calibri" panose="020F0502020204030204" pitchFamily="34" charset="0"/>
              </a:rPr>
              <a:t>степень вершины </a:t>
            </a:r>
            <a:r>
              <a:rPr lang="en-US" sz="2400" dirty="0" err="1">
                <a:latin typeface="Calibri" panose="020F0502020204030204" pitchFamily="34" charset="0"/>
              </a:rPr>
              <a:t>i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D3B073-1F18-4F31-99B0-598662D3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636912"/>
            <a:ext cx="2220506" cy="9386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D7C1D4-9995-45AD-AAF8-75BFF730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079" y="4437112"/>
            <a:ext cx="4610075" cy="20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Сетевая организация мозга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70567-7AC8-420F-9C9A-BEA0F0808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879787"/>
            <a:ext cx="5985669" cy="502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81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Колонки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995EC-708F-4F40-825B-9984CDF75574}"/>
              </a:ext>
            </a:extLst>
          </p:cNvPr>
          <p:cNvSpPr txBox="1"/>
          <p:nvPr/>
        </p:nvSpPr>
        <p:spPr>
          <a:xfrm>
            <a:off x="539552" y="829704"/>
            <a:ext cx="83513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latin typeface="Calibri" panose="020F0502020204030204" pitchFamily="34" charset="0"/>
              </a:rPr>
              <a:t>Колонка (</a:t>
            </a:r>
            <a:r>
              <a:rPr lang="en-US" sz="2200" b="1" dirty="0">
                <a:latin typeface="Calibri" panose="020F0502020204030204" pitchFamily="34" charset="0"/>
              </a:rPr>
              <a:t>column, </a:t>
            </a:r>
            <a:r>
              <a:rPr lang="en-US" sz="2200" b="1" dirty="0" err="1">
                <a:latin typeface="Calibri" panose="020F0502020204030204" pitchFamily="34" charset="0"/>
              </a:rPr>
              <a:t>macrocolumn</a:t>
            </a:r>
            <a:r>
              <a:rPr lang="en-US" sz="2200" b="1" dirty="0">
                <a:latin typeface="Calibri" panose="020F0502020204030204" pitchFamily="34" charset="0"/>
              </a:rPr>
              <a:t>)</a:t>
            </a:r>
            <a:endParaRPr lang="ru-RU" sz="2200" b="1" dirty="0">
              <a:latin typeface="Calibri" panose="020F0502020204030204" pitchFamily="34" charset="0"/>
            </a:endParaRPr>
          </a:p>
          <a:p>
            <a:r>
              <a:rPr lang="ru-RU" sz="2200" dirty="0">
                <a:latin typeface="Calibri" panose="020F0502020204030204" pitchFamily="34" charset="0"/>
              </a:rPr>
              <a:t>Группа нейронов неокортекса, которые расположены рядом и имеют общее рецептивное поле.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46F329-4E20-4869-B139-E4C39D9F6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9617"/>
            <a:ext cx="4754137" cy="27363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BA9E30-D3F6-42BD-B2DB-B860722D3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789040"/>
            <a:ext cx="3601173" cy="26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76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Структура колонки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BD393D-80FC-4C39-946C-0D84ABA6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8331091" cy="49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Связность в колонке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9D34F5-49F2-40B3-B336-3981727E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67974"/>
            <a:ext cx="6912768" cy="34024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BA6BA9-05B5-4EC3-B4E9-8B552D85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373216"/>
            <a:ext cx="6562725" cy="89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5DB3C-EE88-4EAE-BF97-39F00080A77F}"/>
              </a:ext>
            </a:extLst>
          </p:cNvPr>
          <p:cNvSpPr txBox="1"/>
          <p:nvPr/>
        </p:nvSpPr>
        <p:spPr>
          <a:xfrm>
            <a:off x="610457" y="858606"/>
            <a:ext cx="79208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libri" panose="020F0502020204030204" pitchFamily="34" charset="0"/>
              </a:rPr>
              <a:t>Колонки часто моделируют как несколько взаимодействующих популяций нейронов, каждая из которых представлена случайным графом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906612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Крупные участки мозга. Коннектом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B3ECF-36E3-4F6F-8109-982C473DB3F1}"/>
              </a:ext>
            </a:extLst>
          </p:cNvPr>
          <p:cNvSpPr txBox="1"/>
          <p:nvPr/>
        </p:nvSpPr>
        <p:spPr>
          <a:xfrm>
            <a:off x="513518" y="6016918"/>
            <a:ext cx="8116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Bullmore</a:t>
            </a:r>
            <a:r>
              <a:rPr lang="en-US" dirty="0"/>
              <a:t>, E., &amp; </a:t>
            </a:r>
            <a:r>
              <a:rPr lang="en-US" dirty="0" err="1"/>
              <a:t>Sporns</a:t>
            </a:r>
            <a:r>
              <a:rPr lang="en-US" dirty="0"/>
              <a:t>, O. (2009). Complex brain networks: graph theoretical analysis of structural and functional systems.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(3), 186-198.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0B00EB-2A0E-4B8E-A782-EFB0C0FE3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44" y="927177"/>
            <a:ext cx="6425912" cy="48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3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Виды связей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B3ECF-36E3-4F6F-8109-982C473DB3F1}"/>
              </a:ext>
            </a:extLst>
          </p:cNvPr>
          <p:cNvSpPr txBox="1"/>
          <p:nvPr/>
        </p:nvSpPr>
        <p:spPr>
          <a:xfrm>
            <a:off x="513518" y="6016918"/>
            <a:ext cx="8116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Rubinov</a:t>
            </a:r>
            <a:r>
              <a:rPr lang="en-US" dirty="0"/>
              <a:t>, M., &amp; </a:t>
            </a:r>
            <a:r>
              <a:rPr lang="en-US" dirty="0" err="1"/>
              <a:t>Sporns</a:t>
            </a:r>
            <a:r>
              <a:rPr lang="en-US" dirty="0"/>
              <a:t>, O. (2010). Complex network measures of brain connectivity: uses and interpretations. </a:t>
            </a:r>
            <a:r>
              <a:rPr lang="en-US" i="1" dirty="0"/>
              <a:t>Neuroimage</a:t>
            </a:r>
            <a:r>
              <a:rPr lang="en-US" dirty="0"/>
              <a:t>, </a:t>
            </a:r>
            <a:r>
              <a:rPr lang="en-US" i="1" dirty="0"/>
              <a:t>52</a:t>
            </a:r>
            <a:r>
              <a:rPr lang="en-US" dirty="0"/>
              <a:t>(3), 1059-1069.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CC30348-3BF2-49C7-AB80-64000A302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279332" cy="454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Что такое сеть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2A452F-36C9-4323-ADD8-648310F4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052736"/>
            <a:ext cx="7416824" cy="2808312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ru-RU" sz="2400" dirty="0"/>
              <a:t>Сети, или графы, служат для описания бинарных отношений между объектами.</a:t>
            </a:r>
          </a:p>
          <a:p>
            <a:pPr marL="400050" lvl="1" indent="0">
              <a:buNone/>
            </a:pPr>
            <a:r>
              <a:rPr lang="ru-RU" sz="2400" dirty="0"/>
              <a:t>Сеть (граф) </a:t>
            </a:r>
            <a:r>
              <a:rPr lang="en-US" sz="2400" dirty="0"/>
              <a:t>G(V,E) </a:t>
            </a:r>
            <a:r>
              <a:rPr lang="ru-RU" sz="2400" dirty="0"/>
              <a:t>задается множеством узлов (вершин) </a:t>
            </a:r>
            <a:r>
              <a:rPr lang="en-US" sz="2400" dirty="0"/>
              <a:t>V </a:t>
            </a:r>
            <a:r>
              <a:rPr lang="ru-RU" sz="2400" dirty="0"/>
              <a:t>и множеством ребер </a:t>
            </a:r>
            <a:r>
              <a:rPr lang="en-US" sz="2400" dirty="0"/>
              <a:t>E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Алиса и Боб друзья – неориентированное ребро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Шарик любит колбасу – ориентированное ребро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3B33F81-DFC8-4CC4-8ED8-DEC17D267B67}"/>
              </a:ext>
            </a:extLst>
          </p:cNvPr>
          <p:cNvSpPr/>
          <p:nvPr/>
        </p:nvSpPr>
        <p:spPr>
          <a:xfrm>
            <a:off x="1691680" y="465313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B96F462-882A-4E92-B2EA-7126B39197FE}"/>
              </a:ext>
            </a:extLst>
          </p:cNvPr>
          <p:cNvSpPr/>
          <p:nvPr/>
        </p:nvSpPr>
        <p:spPr>
          <a:xfrm>
            <a:off x="3851920" y="465313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A94BA86-CF6A-42A3-85EB-3121AF61CD26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2231680" y="4923136"/>
            <a:ext cx="162024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B6DC2F-F994-4348-A5B4-9BEC1BED074D}"/>
              </a:ext>
            </a:extLst>
          </p:cNvPr>
          <p:cNvSpPr txBox="1"/>
          <p:nvPr/>
        </p:nvSpPr>
        <p:spPr>
          <a:xfrm>
            <a:off x="1565920" y="4159887"/>
            <a:ext cx="113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Алиса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74835-EDEE-4550-8CD8-130BD95ACDC4}"/>
              </a:ext>
            </a:extLst>
          </p:cNvPr>
          <p:cNvSpPr txBox="1"/>
          <p:nvPr/>
        </p:nvSpPr>
        <p:spPr>
          <a:xfrm>
            <a:off x="3836009" y="4159887"/>
            <a:ext cx="735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Боб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D9272-7B40-47B4-94A9-F4F975960CA1}"/>
              </a:ext>
            </a:extLst>
          </p:cNvPr>
          <p:cNvSpPr txBox="1"/>
          <p:nvPr/>
        </p:nvSpPr>
        <p:spPr>
          <a:xfrm>
            <a:off x="2627784" y="5008470"/>
            <a:ext cx="1033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дружат</a:t>
            </a:r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C8BA0DF-C1D4-45B8-A06A-61CB705F3F2F}"/>
              </a:ext>
            </a:extLst>
          </p:cNvPr>
          <p:cNvSpPr/>
          <p:nvPr/>
        </p:nvSpPr>
        <p:spPr>
          <a:xfrm>
            <a:off x="5673849" y="465313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19BDD1B-9043-491B-8D6D-FC6F32670964}"/>
              </a:ext>
            </a:extLst>
          </p:cNvPr>
          <p:cNvSpPr/>
          <p:nvPr/>
        </p:nvSpPr>
        <p:spPr>
          <a:xfrm>
            <a:off x="7834089" y="465313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545560F-8ABC-4520-BE1D-393EB9234F6C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6213849" y="4923136"/>
            <a:ext cx="162024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7E601F-AA29-41D4-A1E3-900291016364}"/>
              </a:ext>
            </a:extLst>
          </p:cNvPr>
          <p:cNvSpPr txBox="1"/>
          <p:nvPr/>
        </p:nvSpPr>
        <p:spPr>
          <a:xfrm>
            <a:off x="5548089" y="4159887"/>
            <a:ext cx="113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Шарик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D11E4-A2B7-474E-8BD4-D94E760830A9}"/>
              </a:ext>
            </a:extLst>
          </p:cNvPr>
          <p:cNvSpPr txBox="1"/>
          <p:nvPr/>
        </p:nvSpPr>
        <p:spPr>
          <a:xfrm>
            <a:off x="7658050" y="4159887"/>
            <a:ext cx="113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Колбаса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D528D-5D46-4696-B628-78F5BC2E9548}"/>
              </a:ext>
            </a:extLst>
          </p:cNvPr>
          <p:cNvSpPr txBox="1"/>
          <p:nvPr/>
        </p:nvSpPr>
        <p:spPr>
          <a:xfrm>
            <a:off x="6609953" y="5008470"/>
            <a:ext cx="1033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любит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045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Коннектом как сложная сеть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5D2340-C720-4123-A16F-D93D6612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25322"/>
            <a:ext cx="4321864" cy="4528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D4EE4-AC2E-42AC-9EB9-BC16954FAA15}"/>
              </a:ext>
            </a:extLst>
          </p:cNvPr>
          <p:cNvSpPr txBox="1"/>
          <p:nvPr/>
        </p:nvSpPr>
        <p:spPr>
          <a:xfrm>
            <a:off x="5623855" y="1628800"/>
            <a:ext cx="457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Свойства </a:t>
            </a:r>
            <a:r>
              <a:rPr lang="ru-RU" sz="2200" dirty="0" err="1"/>
              <a:t>коннектома</a:t>
            </a:r>
            <a:endParaRPr lang="ru-RU" sz="2200" dirty="0"/>
          </a:p>
          <a:p>
            <a:pPr marL="342900" indent="-342900">
              <a:buAutoNum type="arabicPeriod"/>
            </a:pPr>
            <a:r>
              <a:rPr lang="ru-RU" sz="2200" dirty="0"/>
              <a:t>Тесный мир</a:t>
            </a:r>
          </a:p>
          <a:p>
            <a:pPr marL="342900" indent="-342900">
              <a:buAutoNum type="arabicPeriod"/>
            </a:pPr>
            <a:r>
              <a:rPr lang="ru-RU" sz="2200" dirty="0" err="1"/>
              <a:t>Модулярность</a:t>
            </a:r>
            <a:endParaRPr lang="ru-RU" sz="2200" dirty="0"/>
          </a:p>
          <a:p>
            <a:pPr marL="342900" indent="-342900">
              <a:buAutoNum type="arabicPeriod"/>
            </a:pPr>
            <a:r>
              <a:rPr lang="ru-RU" sz="2200" dirty="0"/>
              <a:t>«Клуб богатых»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6A6B8-7166-49DB-B2D4-4150BDFFE085}"/>
              </a:ext>
            </a:extLst>
          </p:cNvPr>
          <p:cNvSpPr txBox="1"/>
          <p:nvPr/>
        </p:nvSpPr>
        <p:spPr>
          <a:xfrm>
            <a:off x="1115616" y="5689778"/>
            <a:ext cx="62714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Van Den Heuvel, M. P., &amp; </a:t>
            </a:r>
            <a:r>
              <a:rPr lang="en-US" dirty="0" err="1"/>
              <a:t>Sporns</a:t>
            </a:r>
            <a:r>
              <a:rPr lang="en-US" dirty="0"/>
              <a:t>, O. (2011). Rich-club organization of the human connectome. </a:t>
            </a:r>
            <a:r>
              <a:rPr lang="en-US" i="1" dirty="0"/>
              <a:t>Journal of Neuroscience</a:t>
            </a:r>
            <a:r>
              <a:rPr lang="en-US" dirty="0"/>
              <a:t>, </a:t>
            </a:r>
            <a:r>
              <a:rPr lang="en-US" i="1" dirty="0"/>
              <a:t>31</a:t>
            </a:r>
            <a:r>
              <a:rPr lang="en-US" dirty="0"/>
              <a:t>(44), 15775-15786.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53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Приложения в медицине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E03DABD-0457-479C-904F-52192A317771}"/>
              </a:ext>
            </a:extLst>
          </p:cNvPr>
          <p:cNvSpPr txBox="1">
            <a:spLocks/>
          </p:cNvSpPr>
          <p:nvPr/>
        </p:nvSpPr>
        <p:spPr>
          <a:xfrm>
            <a:off x="395536" y="836712"/>
            <a:ext cx="8352928" cy="19686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Baronchelli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et.al. </a:t>
            </a: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Networks in Cognitive Science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.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2013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Y. Liu et.al.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Impaired Long</a:t>
            </a:r>
            <a:r>
              <a:rPr kumimoji="0" lang="en-US" sz="1600" b="0" i="1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Distance Functional Connectivity and Weighted Network Architecture in Alzheimer’s Disease.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– 2013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9674C1A0-FAD4-4639-9A7D-B3375287D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50005"/>
            <a:ext cx="5040560" cy="3839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3A44CBC-7FC5-43F3-B1FD-AEBB5372E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204864"/>
            <a:ext cx="239247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6E628BB-D03F-4A2E-B36F-265085183BC1}"/>
              </a:ext>
            </a:extLst>
          </p:cNvPr>
          <p:cNvSpPr/>
          <p:nvPr/>
        </p:nvSpPr>
        <p:spPr>
          <a:xfrm>
            <a:off x="4701117" y="1844824"/>
            <a:ext cx="4442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cs typeface="Times New Roman" pitchFamily="18" charset="0"/>
              </a:rPr>
              <a:t>Нарушение связности при болезни Альцгеймера</a:t>
            </a:r>
            <a:endParaRPr lang="ru-RU" sz="1600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8E66BBC8-562A-4A38-B761-DBD2D403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4221088"/>
            <a:ext cx="3159154" cy="177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5470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Резюме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D4EE4-AC2E-42AC-9EB9-BC16954FAA15}"/>
              </a:ext>
            </a:extLst>
          </p:cNvPr>
          <p:cNvSpPr txBox="1"/>
          <p:nvPr/>
        </p:nvSpPr>
        <p:spPr>
          <a:xfrm>
            <a:off x="1115616" y="1772816"/>
            <a:ext cx="626469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Уровни организации мозга</a:t>
            </a:r>
          </a:p>
          <a:p>
            <a:endParaRPr lang="ru-RU" sz="2200" dirty="0"/>
          </a:p>
          <a:p>
            <a:r>
              <a:rPr lang="ru-RU" sz="2200" dirty="0"/>
              <a:t>Слои колонок (случайный граф)</a:t>
            </a:r>
          </a:p>
          <a:p>
            <a:r>
              <a:rPr lang="ru-RU" sz="2200" dirty="0"/>
              <a:t>Колонки (послойные случайные графы)</a:t>
            </a:r>
          </a:p>
          <a:p>
            <a:r>
              <a:rPr lang="ru-RU" sz="2200" dirty="0"/>
              <a:t>Крупные области (коннектом – сложная сети)</a:t>
            </a:r>
          </a:p>
          <a:p>
            <a:endParaRPr lang="ru-RU" sz="2200" dirty="0"/>
          </a:p>
          <a:p>
            <a:r>
              <a:rPr lang="ru-RU" sz="2200" b="1" dirty="0"/>
              <a:t>Исследовательские вопросы</a:t>
            </a:r>
          </a:p>
          <a:p>
            <a:pPr marL="457200" indent="-457200">
              <a:buAutoNum type="arabicPeriod"/>
            </a:pPr>
            <a:r>
              <a:rPr lang="ru-RU" sz="2200" dirty="0"/>
              <a:t>Как происходит синхронизация в такой сети</a:t>
            </a:r>
          </a:p>
          <a:p>
            <a:pPr marL="457200" indent="-457200">
              <a:buAutoNum type="arabicPeriod"/>
            </a:pPr>
            <a:r>
              <a:rPr lang="ru-RU" sz="2200" dirty="0"/>
              <a:t>Как влияют повреждения на синхронизацию</a:t>
            </a:r>
          </a:p>
        </p:txBody>
      </p:sp>
    </p:spTree>
    <p:extLst>
      <p:ext uri="{BB962C8B-B14F-4D97-AF65-F5344CB8AC3E}">
        <p14:creationId xmlns:p14="http://schemas.microsoft.com/office/powerpoint/2010/main" val="245473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0614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Синхронизация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2A452F-36C9-4323-ADD8-648310F4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945101"/>
            <a:ext cx="5169743" cy="1193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Первооткрывателем считается Кристиан Гюйгенс, который заметил, что у часов, висящих рядом на стене, маятники всегда начинают раскачиваться синхронно.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4F5A5-BAB3-4034-B622-1C6EB5B8BE10}"/>
              </a:ext>
            </a:extLst>
          </p:cNvPr>
          <p:cNvSpPr txBox="1"/>
          <p:nvPr/>
        </p:nvSpPr>
        <p:spPr>
          <a:xfrm>
            <a:off x="831007" y="5517918"/>
            <a:ext cx="7734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Strogatz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Y. Stewart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 Oscillators and Biological Synchronization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</a:rPr>
              <a:t>Scientific American, 1993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F22A3D-EE59-4977-B7D2-152F1D29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03" y="2786476"/>
            <a:ext cx="3535251" cy="22747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F699D4-4A78-40B6-B3CA-2EE39CC69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91" y="1340083"/>
            <a:ext cx="2242568" cy="33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7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1" y="0"/>
            <a:ext cx="9108503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Синхронизация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EDFC-2F28-46E4-9B10-37FCC9D67CCA}"/>
              </a:ext>
            </a:extLst>
          </p:cNvPr>
          <p:cNvSpPr txBox="1"/>
          <p:nvPr/>
        </p:nvSpPr>
        <p:spPr>
          <a:xfrm>
            <a:off x="831007" y="5517918"/>
            <a:ext cx="773449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https://en.wikipedia.org/wiki/File:Wesphysdemo_-_Synchronized_Metronomes.webm</a:t>
            </a:r>
            <a:endParaRPr lang="ru-RU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Wesphysdemo_-_Synchronized_Metronomes.webm.360p.vp9">
            <a:hlinkClick r:id="" action="ppaction://media"/>
            <a:extLst>
              <a:ext uri="{FF2B5EF4-FFF2-40B4-BE49-F238E27FC236}">
                <a16:creationId xmlns:a16="http://schemas.microsoft.com/office/drawing/2014/main" id="{DD7D93E7-CE03-4693-AB54-4AD02B0A42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537" y="1670392"/>
            <a:ext cx="5570375" cy="313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289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Примеры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2A452F-36C9-4323-ADD8-648310F4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32" y="1196752"/>
            <a:ext cx="8255843" cy="375051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В биологии, химии и физике есть множество примеров, когда отдельные элементы системы синхронизируют свое поведение без внешнего управления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Мерцание светлячков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Сокращения клеток сердечной мышцы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Циркадные ритмы</a:t>
            </a:r>
            <a:r>
              <a:rPr lang="en-US" sz="2000" dirty="0"/>
              <a:t>, </a:t>
            </a:r>
            <a:r>
              <a:rPr lang="ru-RU" sz="2000" dirty="0"/>
              <a:t>в которых клетки синхронизируют свои внутренние молекулярные реакции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Электрогенераторы, подключенные к одной сети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Колебательные химические реакции (Белоусова-Жаботинского)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EDFC-2F28-46E4-9B10-37FCC9D67CCA}"/>
              </a:ext>
            </a:extLst>
          </p:cNvPr>
          <p:cNvSpPr txBox="1"/>
          <p:nvPr/>
        </p:nvSpPr>
        <p:spPr>
          <a:xfrm>
            <a:off x="831007" y="5517918"/>
            <a:ext cx="773449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Strogatz</a:t>
            </a:r>
            <a:r>
              <a:rPr lang="ru-RU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Y. Stewart 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 Oscillators and Biological Synchronization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50" dirty="0">
                <a:latin typeface="Times New Roman" panose="02020603050405020304" pitchFamily="18" charset="0"/>
              </a:rPr>
              <a:t>Scientific American, 1993</a:t>
            </a:r>
            <a:endParaRPr lang="ru-RU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741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8404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Периодические процессы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24FEA9-68F7-49A6-A467-A3D863AE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32" y="1794121"/>
            <a:ext cx="1623395" cy="208843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E7D91A-46C5-48A3-A810-E4613433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58" y="1619950"/>
            <a:ext cx="3312371" cy="172103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EECD6E5-15BE-4B3C-B548-45770E430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372" y="3611815"/>
            <a:ext cx="2419325" cy="19830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A30352-F282-44A6-84D1-68BF7AD46D6A}"/>
              </a:ext>
            </a:extLst>
          </p:cNvPr>
          <p:cNvSpPr txBox="1"/>
          <p:nvPr/>
        </p:nvSpPr>
        <p:spPr>
          <a:xfrm>
            <a:off x="412881" y="4162532"/>
            <a:ext cx="49310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Периодический процесс движется по замкнутой траектории в фазовом пространстве</a:t>
            </a:r>
          </a:p>
          <a:p>
            <a:endParaRPr lang="ru-RU" dirty="0"/>
          </a:p>
          <a:p>
            <a:r>
              <a:rPr lang="ru-RU" dirty="0"/>
              <a:t>Состояние однозначно описывается </a:t>
            </a:r>
            <a:r>
              <a:rPr lang="ru-RU" i="1" dirty="0"/>
              <a:t>фазой</a:t>
            </a:r>
            <a:r>
              <a:rPr lang="ru-RU" dirty="0"/>
              <a:t>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2605632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40"/>
            <a:ext cx="9143999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Периодически </a:t>
            </a:r>
            <a:r>
              <a:rPr lang="ru-RU" sz="3000" b="1" dirty="0" err="1">
                <a:solidFill>
                  <a:schemeClr val="bg1"/>
                </a:solidFill>
              </a:rPr>
              <a:t>спайкующий</a:t>
            </a:r>
            <a:r>
              <a:rPr lang="ru-RU" sz="3000" b="1" dirty="0">
                <a:solidFill>
                  <a:schemeClr val="bg1"/>
                </a:solidFill>
              </a:rPr>
              <a:t> нейрон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08D1D-ABD1-458D-9E18-0E3E35045DE7}"/>
              </a:ext>
            </a:extLst>
          </p:cNvPr>
          <p:cNvSpPr txBox="1"/>
          <p:nvPr/>
        </p:nvSpPr>
        <p:spPr>
          <a:xfrm>
            <a:off x="771287" y="2439937"/>
            <a:ext cx="4705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)&gt;0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ϵ[0,1],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нейрон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спайкует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будучи изолированным от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59D5F1-4A68-4215-97EE-985ABB2F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42" y="1829966"/>
            <a:ext cx="1364456" cy="400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95717-8E46-4484-B1B7-0E25DDEE48CD}"/>
              </a:ext>
            </a:extLst>
          </p:cNvPr>
          <p:cNvSpPr txBox="1"/>
          <p:nvPr/>
        </p:nvSpPr>
        <p:spPr>
          <a:xfrm>
            <a:off x="771286" y="1333120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Изолированный нейрон:</a:t>
            </a:r>
            <a:endParaRPr lang="ru-RU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084C3-C02C-47AD-9BFE-430DBC33EBB7}"/>
              </a:ext>
            </a:extLst>
          </p:cNvPr>
          <p:cNvSpPr txBox="1"/>
          <p:nvPr/>
        </p:nvSpPr>
        <p:spPr>
          <a:xfrm>
            <a:off x="808737" y="3429000"/>
            <a:ext cx="1122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067FB0-3654-45F0-ACC2-E8D08D9F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68" y="3584343"/>
            <a:ext cx="1633222" cy="8066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E2A1F9-4ECF-435A-B24A-E8D65F8773C5}"/>
              </a:ext>
            </a:extLst>
          </p:cNvPr>
          <p:cNvSpPr txBox="1"/>
          <p:nvPr/>
        </p:nvSpPr>
        <p:spPr>
          <a:xfrm>
            <a:off x="808737" y="4627984"/>
            <a:ext cx="1122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08232A-E6C5-46E7-8995-D080D5EEE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259" y="4801108"/>
            <a:ext cx="883367" cy="6817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6C83D8-4420-4308-B76B-120BF91CE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33840"/>
            <a:ext cx="2791835" cy="3487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649F9-8A43-4EAE-A002-7DBE5ACD8A97}"/>
              </a:ext>
            </a:extLst>
          </p:cNvPr>
          <p:cNvSpPr txBox="1"/>
          <p:nvPr/>
        </p:nvSpPr>
        <p:spPr>
          <a:xfrm>
            <a:off x="630826" y="5733256"/>
            <a:ext cx="674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http://www.scholarpedia.org/article/Weakly_coupled_oscillators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B2C15-D1C0-48AD-9FD1-0BEBF9A04EAB}"/>
              </a:ext>
            </a:extLst>
          </p:cNvPr>
          <p:cNvSpPr txBox="1"/>
          <p:nvPr/>
        </p:nvSpPr>
        <p:spPr>
          <a:xfrm>
            <a:off x="5352324" y="1584421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ФитцХью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Нагумо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7939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931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Периодические процессы</a:t>
            </a:r>
          </a:p>
        </p:txBody>
      </p:sp>
      <p:pic>
        <p:nvPicPr>
          <p:cNvPr id="4" name="Рисунок 3" descr="Изображение выглядит как текст, светофор&#10;&#10;Автоматически созданное описание">
            <a:extLst>
              <a:ext uri="{FF2B5EF4-FFF2-40B4-BE49-F238E27FC236}">
                <a16:creationId xmlns:a16="http://schemas.microsoft.com/office/drawing/2014/main" id="{695170D3-3D8D-4579-8455-B0C7BFE49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30" y="2735863"/>
            <a:ext cx="2059528" cy="11935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D08AE7-9219-44C3-8B39-F84B439B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02" y="2656812"/>
            <a:ext cx="1973352" cy="115018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B0AA50-E6C1-42E8-ABD4-339AEC85E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06" y="4414893"/>
            <a:ext cx="908472" cy="1053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CF43048-9B45-4343-87C0-C4F6A2352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03" y="4414893"/>
            <a:ext cx="908472" cy="1053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DAB193-D20E-49B4-AA17-1D81D2CDB5E7}"/>
              </a:ext>
            </a:extLst>
          </p:cNvPr>
          <p:cNvSpPr txBox="1"/>
          <p:nvPr/>
        </p:nvSpPr>
        <p:spPr>
          <a:xfrm>
            <a:off x="813970" y="1365928"/>
            <a:ext cx="7867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Синхронизация – разность фаз между двумя процессами постоянна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4155B8-09B5-421F-B659-B2D329C2E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0" y="4418003"/>
            <a:ext cx="908472" cy="1053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8743492-3A10-4E45-9650-AF998DA8F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93" y="4418003"/>
            <a:ext cx="908472" cy="1053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E6D071-D1BD-406B-A02C-DAFF6BD89831}"/>
              </a:ext>
            </a:extLst>
          </p:cNvPr>
          <p:cNvSpPr txBox="1"/>
          <p:nvPr/>
        </p:nvSpPr>
        <p:spPr>
          <a:xfrm>
            <a:off x="516099" y="2379813"/>
            <a:ext cx="19733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i="1" dirty="0"/>
              <a:t>Синфазные колебания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8D5124-6A17-4B70-AD5C-61B785926335}"/>
              </a:ext>
            </a:extLst>
          </p:cNvPr>
          <p:cNvSpPr txBox="1"/>
          <p:nvPr/>
        </p:nvSpPr>
        <p:spPr>
          <a:xfrm>
            <a:off x="4449827" y="2304297"/>
            <a:ext cx="19733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i="1" dirty="0"/>
              <a:t>В противофазе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CB168-2082-412B-A6D5-807CDF22A5B3}"/>
              </a:ext>
            </a:extLst>
          </p:cNvPr>
          <p:cNvSpPr txBox="1"/>
          <p:nvPr/>
        </p:nvSpPr>
        <p:spPr>
          <a:xfrm>
            <a:off x="528715" y="4061903"/>
            <a:ext cx="25194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i="1" dirty="0"/>
              <a:t>Постоянный сдвиг фаз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376DCD-308E-4056-B8D9-6CB1D80BB487}"/>
              </a:ext>
            </a:extLst>
          </p:cNvPr>
          <p:cNvSpPr txBox="1"/>
          <p:nvPr/>
        </p:nvSpPr>
        <p:spPr>
          <a:xfrm>
            <a:off x="4446071" y="4018486"/>
            <a:ext cx="25194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i="1" dirty="0"/>
              <a:t>Нет синхронизации</a:t>
            </a:r>
          </a:p>
        </p:txBody>
      </p:sp>
    </p:spTree>
    <p:extLst>
      <p:ext uri="{BB962C8B-B14F-4D97-AF65-F5344CB8AC3E}">
        <p14:creationId xmlns:p14="http://schemas.microsoft.com/office/powerpoint/2010/main" val="2139805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80512" cy="809514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Курамото</a:t>
            </a:r>
            <a:r>
              <a:rPr lang="ru-RU" sz="3000" b="1" dirty="0">
                <a:solidFill>
                  <a:schemeClr val="bg1"/>
                </a:solidFill>
              </a:rPr>
              <a:t> (1975)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EDFC-2F28-46E4-9B10-37FCC9D67CCA}"/>
              </a:ext>
            </a:extLst>
          </p:cNvPr>
          <p:cNvSpPr txBox="1"/>
          <p:nvPr/>
        </p:nvSpPr>
        <p:spPr>
          <a:xfrm>
            <a:off x="841158" y="5301208"/>
            <a:ext cx="7734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Strogatz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Kuramoto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Crawford: exploring the onset of synchronization in populations of coupled oscillators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</a:rPr>
              <a:t>Physica</a:t>
            </a:r>
            <a:r>
              <a:rPr lang="en-US" dirty="0">
                <a:latin typeface="Times New Roman" panose="02020603050405020304" pitchFamily="18" charset="0"/>
              </a:rPr>
              <a:t> D, 2000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565B5-D080-4E4C-BB50-5807A3A17FE1}"/>
              </a:ext>
            </a:extLst>
          </p:cNvPr>
          <p:cNvSpPr txBox="1"/>
          <p:nvPr/>
        </p:nvSpPr>
        <p:spPr>
          <a:xfrm>
            <a:off x="831007" y="2339991"/>
            <a:ext cx="49310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фаза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 осциллятора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собственная частота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 осциллятора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влияния. 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самом простом случае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9CBE482-3061-4775-820B-9044650B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383" y="1349064"/>
            <a:ext cx="4475050" cy="8937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064A79-687E-485D-89D4-DDF7848CE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383" y="4104025"/>
            <a:ext cx="3111365" cy="7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1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Сложные сети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6984D-2FEA-4C93-B905-FC5E5359EFF3}"/>
              </a:ext>
            </a:extLst>
          </p:cNvPr>
          <p:cNvSpPr txBox="1"/>
          <p:nvPr/>
        </p:nvSpPr>
        <p:spPr>
          <a:xfrm>
            <a:off x="775359" y="1066911"/>
            <a:ext cx="22139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Простые сети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CAB3B-4ACB-45F6-AD6B-FB0E25FAD212}"/>
              </a:ext>
            </a:extLst>
          </p:cNvPr>
          <p:cNvSpPr txBox="1"/>
          <p:nvPr/>
        </p:nvSpPr>
        <p:spPr>
          <a:xfrm>
            <a:off x="611560" y="3668508"/>
            <a:ext cx="22139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Сложные сети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ECC87F-4EF6-4367-9BF2-677F86D3073C}"/>
              </a:ext>
            </a:extLst>
          </p:cNvPr>
          <p:cNvSpPr txBox="1"/>
          <p:nvPr/>
        </p:nvSpPr>
        <p:spPr>
          <a:xfrm>
            <a:off x="791881" y="5488208"/>
            <a:ext cx="8208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Vavoulis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D. et.al. 2007. Dynamic control of a central pattern generator circuit: a computational model of the snail feeding network. (2007)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A4FD74-673F-467F-BAA0-1DFC12DF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637681"/>
            <a:ext cx="4680520" cy="254698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AC30075-5B36-41DE-80E2-79DE7300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628" y="815836"/>
            <a:ext cx="1528743" cy="2173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2504AD-5A56-4374-8CC2-A042B3DBDCA4}"/>
              </a:ext>
            </a:extLst>
          </p:cNvPr>
          <p:cNvSpPr txBox="1"/>
          <p:nvPr/>
        </p:nvSpPr>
        <p:spPr>
          <a:xfrm>
            <a:off x="791881" y="6189229"/>
            <a:ext cx="763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https://wormwiring.org/pages/network%20diagrams.html</a:t>
            </a: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EDBEFD3-AC7C-4072-BBF6-F4B4849015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71609"/>
            <a:ext cx="1556792" cy="15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49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0"/>
            <a:ext cx="9144000" cy="90775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Курамото</a:t>
            </a:r>
            <a:r>
              <a:rPr lang="ru-RU" sz="3000" b="1" dirty="0">
                <a:solidFill>
                  <a:schemeClr val="bg1"/>
                </a:solidFill>
              </a:rPr>
              <a:t> (1975)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565B5-D080-4E4C-BB50-5807A3A17FE1}"/>
              </a:ext>
            </a:extLst>
          </p:cNvPr>
          <p:cNvSpPr txBox="1"/>
          <p:nvPr/>
        </p:nvSpPr>
        <p:spPr>
          <a:xfrm>
            <a:off x="727788" y="2866276"/>
            <a:ext cx="80826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Пусть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собственных частот.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Предполагается, что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симметрично вокруг Ω - средней частоты: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 -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 +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сделать замену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Тогда средняя частота равна 0 и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 (1) остается неизменным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B12A99C-4042-412E-98FD-2B1AE95AB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343381"/>
            <a:ext cx="3626936" cy="12037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89A8E2-D9FC-40D1-B98B-3311C348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450" y="4107367"/>
            <a:ext cx="1528763" cy="371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7BE54-1B9C-4420-85D7-5C7910D3B7C1}"/>
              </a:ext>
            </a:extLst>
          </p:cNvPr>
          <p:cNvSpPr txBox="1"/>
          <p:nvPr/>
        </p:nvSpPr>
        <p:spPr>
          <a:xfrm>
            <a:off x="6660232" y="1746043"/>
            <a:ext cx="5507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3352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683"/>
            <a:ext cx="9144000" cy="943421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Мера упорядоченности (</a:t>
            </a:r>
            <a:r>
              <a:rPr lang="en-US" sz="3000" b="1" dirty="0">
                <a:solidFill>
                  <a:schemeClr val="bg1"/>
                </a:solidFill>
              </a:rPr>
              <a:t>order parameter)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60147-950C-4930-B8AF-52FD2A4B4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850" y="1052819"/>
            <a:ext cx="2239565" cy="23314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53F90A-2534-4763-9518-11070C5F3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78" y="1417570"/>
            <a:ext cx="2349869" cy="1249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BB99D-175C-4684-A47B-01AC9C5CB6B6}"/>
              </a:ext>
            </a:extLst>
          </p:cNvPr>
          <p:cNvSpPr txBox="1"/>
          <p:nvPr/>
        </p:nvSpPr>
        <p:spPr>
          <a:xfrm>
            <a:off x="631712" y="2814247"/>
            <a:ext cx="55431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≤ r ≤ 1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мера упорядоченности колебаний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 – средняя фаза колебаний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 (1) теперь можно преобразовать в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A15EF2-18B7-4C06-B82A-C0205EE4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4401575"/>
            <a:ext cx="2800350" cy="4643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B73B3F-3452-433B-819F-4F2ED9FD951D}"/>
              </a:ext>
            </a:extLst>
          </p:cNvPr>
          <p:cNvSpPr txBox="1"/>
          <p:nvPr/>
        </p:nvSpPr>
        <p:spPr>
          <a:xfrm>
            <a:off x="805020" y="5123859"/>
            <a:ext cx="7533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Получается, что на каждый отдельный осциллятор влияют средние значения: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E19C1-582D-4CB7-8DEE-F0F39103C91A}"/>
              </a:ext>
            </a:extLst>
          </p:cNvPr>
          <p:cNvSpPr txBox="1"/>
          <p:nvPr/>
        </p:nvSpPr>
        <p:spPr>
          <a:xfrm>
            <a:off x="6444208" y="446905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72589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2088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Переход от неупорядоченного движения к синхронизации</a:t>
            </a:r>
          </a:p>
        </p:txBody>
      </p:sp>
      <p:pic>
        <p:nvPicPr>
          <p:cNvPr id="10" name="KuramotoModelPhaseLocking.ogv.360p.vp9">
            <a:hlinkClick r:id="" action="ppaction://media"/>
            <a:extLst>
              <a:ext uri="{FF2B5EF4-FFF2-40B4-BE49-F238E27FC236}">
                <a16:creationId xmlns:a16="http://schemas.microsoft.com/office/drawing/2014/main" id="{B46FF432-84D2-477E-8069-58FBC1A56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1826" y="1369047"/>
            <a:ext cx="5354510" cy="40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Переход от неупорядоченного движения к синхронизации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742AC9-938D-44B7-9AAE-C5A72DD5D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33" y="1556792"/>
            <a:ext cx="3800475" cy="2193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455DF5-B598-42C7-84A9-D44607FA571E}"/>
              </a:ext>
            </a:extLst>
          </p:cNvPr>
          <p:cNvSpPr txBox="1"/>
          <p:nvPr/>
        </p:nvSpPr>
        <p:spPr>
          <a:xfrm>
            <a:off x="414921" y="1268760"/>
            <a:ext cx="4573166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Возможные состояния модели: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Неупорядоченное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incoherent)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фазы осцилляторов распределены равномерно по окружности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Частичная синхронизация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часть осцилляторов синхронизировалась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Полная синхронизация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все осцилляторы колеблются с одной частотой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51764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Синхронизация в популяции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BA875F-4490-41A3-B3E0-3B001BA8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838325"/>
            <a:ext cx="4067175" cy="3181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92F84C-80F5-42EC-BD4D-79158CDE13EE}"/>
              </a:ext>
            </a:extLst>
          </p:cNvPr>
          <p:cNvSpPr txBox="1"/>
          <p:nvPr/>
        </p:nvSpPr>
        <p:spPr>
          <a:xfrm>
            <a:off x="2123728" y="4941168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+mj-lt"/>
                <a:cs typeface="Times New Roman" panose="02020603050405020304" pitchFamily="18" charset="0"/>
              </a:rPr>
              <a:t>Тормозящие нейроны 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N</a:t>
            </a:r>
            <a:r>
              <a:rPr lang="en-US" sz="2200" baseline="-25000" dirty="0">
                <a:latin typeface="+mj-lt"/>
                <a:cs typeface="Times New Roman" panose="02020603050405020304" pitchFamily="18" charset="0"/>
              </a:rPr>
              <a:t>I</a:t>
            </a:r>
            <a:endParaRPr lang="ru-RU" sz="2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2F0FB-24A3-4F4F-80B5-D7D6EA4F96B4}"/>
              </a:ext>
            </a:extLst>
          </p:cNvPr>
          <p:cNvSpPr txBox="1"/>
          <p:nvPr/>
        </p:nvSpPr>
        <p:spPr>
          <a:xfrm>
            <a:off x="1007348" y="1551408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+mj-lt"/>
                <a:cs typeface="Times New Roman" panose="02020603050405020304" pitchFamily="18" charset="0"/>
              </a:rPr>
              <a:t>Возбуждающие нейроны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N</a:t>
            </a:r>
            <a:r>
              <a:rPr lang="en-US" sz="2200" baseline="-25000" dirty="0">
                <a:latin typeface="+mj-lt"/>
                <a:cs typeface="Times New Roman" panose="02020603050405020304" pitchFamily="18" charset="0"/>
              </a:rPr>
              <a:t>E</a:t>
            </a:r>
            <a:r>
              <a:rPr lang="ru-RU" sz="2200" dirty="0">
                <a:latin typeface="+mj-lt"/>
                <a:cs typeface="Times New Roman" panose="02020603050405020304" pitchFamily="18" charset="0"/>
              </a:rPr>
              <a:t> </a:t>
            </a:r>
            <a:endParaRPr lang="ru-RU" sz="22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892F6-212B-48FB-8AB0-75AC2043DD9B}"/>
              </a:ext>
            </a:extLst>
          </p:cNvPr>
          <p:cNvSpPr txBox="1"/>
          <p:nvPr/>
        </p:nvSpPr>
        <p:spPr>
          <a:xfrm>
            <a:off x="5902876" y="1196948"/>
            <a:ext cx="316835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+mj-lt"/>
                <a:cs typeface="Times New Roman" panose="02020603050405020304" pitchFamily="18" charset="0"/>
              </a:rPr>
              <a:t>Внешние возбуждающие нейроны</a:t>
            </a:r>
            <a:endParaRPr lang="ru-RU" sz="22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BEABC8-5029-4E1A-8FDC-61F382E82B10}"/>
              </a:ext>
            </a:extLst>
          </p:cNvPr>
          <p:cNvSpPr txBox="1"/>
          <p:nvPr/>
        </p:nvSpPr>
        <p:spPr>
          <a:xfrm>
            <a:off x="395536" y="979676"/>
            <a:ext cx="50390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Brunel network</a:t>
            </a:r>
            <a:endParaRPr lang="ru-RU" sz="2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36E0B-4F04-422F-9B85-F285B5497871}"/>
              </a:ext>
            </a:extLst>
          </p:cNvPr>
          <p:cNvSpPr txBox="1"/>
          <p:nvPr/>
        </p:nvSpPr>
        <p:spPr>
          <a:xfrm>
            <a:off x="629052" y="5844097"/>
            <a:ext cx="8118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https://neuronaldynamics-exercises.readthedocs.io/en/latest/exercises/brunel-network.html</a:t>
            </a:r>
          </a:p>
        </p:txBody>
      </p:sp>
    </p:spTree>
    <p:extLst>
      <p:ext uri="{BB962C8B-B14F-4D97-AF65-F5344CB8AC3E}">
        <p14:creationId xmlns:p14="http://schemas.microsoft.com/office/powerpoint/2010/main" val="466786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Синхронизация в популяции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36E0B-4F04-422F-9B85-F285B5497871}"/>
              </a:ext>
            </a:extLst>
          </p:cNvPr>
          <p:cNvSpPr txBox="1"/>
          <p:nvPr/>
        </p:nvSpPr>
        <p:spPr>
          <a:xfrm>
            <a:off x="629052" y="5844097"/>
            <a:ext cx="8118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https://neuronaldynamics-exercises.readthedocs.io/en/latest/exercises/brunel-network.html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7E1BE3-3747-4C06-9875-931ECD60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4" y="1052736"/>
            <a:ext cx="7524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3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Приложения. Симуляция ритмов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36E0B-4F04-422F-9B85-F285B5497871}"/>
              </a:ext>
            </a:extLst>
          </p:cNvPr>
          <p:cNvSpPr txBox="1"/>
          <p:nvPr/>
        </p:nvSpPr>
        <p:spPr>
          <a:xfrm>
            <a:off x="755576" y="5517232"/>
            <a:ext cx="8118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Schirner</a:t>
            </a:r>
            <a:r>
              <a:rPr lang="en-US" dirty="0"/>
              <a:t>, M., McIntosh, A. R., </a:t>
            </a:r>
            <a:r>
              <a:rPr lang="en-US" dirty="0" err="1"/>
              <a:t>Jirsa</a:t>
            </a:r>
            <a:r>
              <a:rPr lang="en-US" dirty="0"/>
              <a:t>, V., Deco, G., &amp; Ritter, P. (2018). Inferring multi-scale neural mechanisms with brain network modelling. </a:t>
            </a:r>
            <a:r>
              <a:rPr lang="en-US" i="1" dirty="0" err="1"/>
              <a:t>Elife</a:t>
            </a:r>
            <a:r>
              <a:rPr lang="en-US" dirty="0"/>
              <a:t>, </a:t>
            </a:r>
            <a:r>
              <a:rPr lang="en-US" i="1" dirty="0"/>
              <a:t>7</a:t>
            </a:r>
            <a:r>
              <a:rPr lang="en-US" dirty="0"/>
              <a:t>, e28927.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4D2B4A-956F-4F6C-92E6-EE47A071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00" y="1340768"/>
            <a:ext cx="76295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49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Приложения. </a:t>
            </a:r>
            <a:r>
              <a:rPr lang="en-US" sz="3000" b="1" dirty="0">
                <a:solidFill>
                  <a:schemeClr val="bg1"/>
                </a:solidFill>
              </a:rPr>
              <a:t>fMRI &lt;-&gt; EEG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36E0B-4F04-422F-9B85-F285B5497871}"/>
              </a:ext>
            </a:extLst>
          </p:cNvPr>
          <p:cNvSpPr txBox="1"/>
          <p:nvPr/>
        </p:nvSpPr>
        <p:spPr>
          <a:xfrm>
            <a:off x="755576" y="5517232"/>
            <a:ext cx="8118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Schirner</a:t>
            </a:r>
            <a:r>
              <a:rPr lang="en-US" dirty="0"/>
              <a:t>, M., McIntosh, A. R., </a:t>
            </a:r>
            <a:r>
              <a:rPr lang="en-US" dirty="0" err="1"/>
              <a:t>Jirsa</a:t>
            </a:r>
            <a:r>
              <a:rPr lang="en-US" dirty="0"/>
              <a:t>, V., Deco, G., &amp; Ritter, P. (2018). Inferring multi-scale neural mechanisms with brain network modelling. </a:t>
            </a:r>
            <a:r>
              <a:rPr lang="en-US" i="1" dirty="0" err="1"/>
              <a:t>Elife</a:t>
            </a:r>
            <a:r>
              <a:rPr lang="en-US" dirty="0"/>
              <a:t>, </a:t>
            </a:r>
            <a:r>
              <a:rPr lang="en-US" i="1" dirty="0"/>
              <a:t>7</a:t>
            </a:r>
            <a:r>
              <a:rPr lang="en-US" dirty="0"/>
              <a:t>, e28927.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D4EA6-4443-4D7A-9721-87852350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16" y="1700808"/>
            <a:ext cx="7547079" cy="30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22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36E0B-4F04-422F-9B85-F285B5497871}"/>
              </a:ext>
            </a:extLst>
          </p:cNvPr>
          <p:cNvSpPr txBox="1"/>
          <p:nvPr/>
        </p:nvSpPr>
        <p:spPr>
          <a:xfrm>
            <a:off x="899592" y="1412776"/>
            <a:ext cx="8118648" cy="367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Сети мозга обладают характерной топологией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200" dirty="0"/>
              <a:t>Случайные графы на уровне колонки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200" dirty="0"/>
              <a:t>Тесный мир и клуб богатых на уровне крупных участков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Модели простых </a:t>
            </a:r>
            <a:r>
              <a:rPr lang="en-US" sz="2200" dirty="0"/>
              <a:t>I&amp;F </a:t>
            </a:r>
            <a:r>
              <a:rPr lang="ru-RU" sz="2200" dirty="0"/>
              <a:t>нейронов позволяют исследовать синхронизацию в таких сетях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Приложения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200" dirty="0"/>
              <a:t>Моделирование ритмов </a:t>
            </a:r>
            <a:r>
              <a:rPr lang="en-US" sz="2200" dirty="0"/>
              <a:t>fMRI, EEG</a:t>
            </a:r>
            <a:endParaRPr lang="ru-RU" sz="2200" dirty="0"/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200" dirty="0"/>
              <a:t>Диагностика заболеваний?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82491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Исследование нестандартной топологии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820789"/>
            <a:ext cx="803923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В сети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 исследовать возникновение синхронных колебаний. Создать сеть со сложной топологией: 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scale-free</a:t>
            </a:r>
            <a:r>
              <a:rPr lang="ru-RU" sz="2000" dirty="0"/>
              <a:t> или</a:t>
            </a:r>
            <a:r>
              <a:rPr lang="en-US" sz="2000" dirty="0"/>
              <a:t> small-world</a:t>
            </a:r>
            <a:r>
              <a:rPr lang="ru-RU" sz="2000" dirty="0"/>
              <a:t>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Исследовать, какое влияние на синхронизацию оказывает расположение нейрона в сети.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33502-E215-4805-A526-0C5245B1EE0C}"/>
              </a:ext>
            </a:extLst>
          </p:cNvPr>
          <p:cNvSpPr txBox="1"/>
          <p:nvPr/>
        </p:nvSpPr>
        <p:spPr>
          <a:xfrm>
            <a:off x="786743" y="5385990"/>
            <a:ext cx="77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Roxin</a:t>
            </a:r>
            <a:r>
              <a:rPr lang="en-US" dirty="0"/>
              <a:t>, A., </a:t>
            </a:r>
            <a:r>
              <a:rPr lang="en-US" dirty="0" err="1"/>
              <a:t>Riecke</a:t>
            </a:r>
            <a:r>
              <a:rPr lang="en-US" dirty="0"/>
              <a:t>, H., &amp; </a:t>
            </a:r>
            <a:r>
              <a:rPr lang="en-US" dirty="0" err="1"/>
              <a:t>Solla</a:t>
            </a:r>
            <a:r>
              <a:rPr lang="en-US" dirty="0"/>
              <a:t>, S. A. (2004). Self-sustained activity in a small-world network of excitable neurons. </a:t>
            </a:r>
            <a:r>
              <a:rPr lang="en-US" i="1" dirty="0"/>
              <a:t>Physical review letters</a:t>
            </a:r>
            <a:r>
              <a:rPr lang="en-US" dirty="0"/>
              <a:t>, </a:t>
            </a:r>
            <a:r>
              <a:rPr lang="en-US" i="1" dirty="0"/>
              <a:t>92</a:t>
            </a:r>
            <a:r>
              <a:rPr lang="en-US" dirty="0"/>
              <a:t>(19), 198101. </a:t>
            </a:r>
            <a:r>
              <a:rPr lang="ru-RU" dirty="0"/>
              <a:t> </a:t>
            </a:r>
            <a:r>
              <a:rPr lang="en-US" dirty="0"/>
              <a:t>https://arxiv.org/pdf/nlin/0309067.pdf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5F0E3-029C-4F47-B7EC-F8E80A8B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0299"/>
            <a:ext cx="4833913" cy="21930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31E0E4-24B0-4087-BE96-CE759229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37" y="2750803"/>
            <a:ext cx="1943236" cy="24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1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D78AE9A-BDC1-4974-9033-49B9EB0D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6249" y="4665302"/>
            <a:ext cx="3263713" cy="217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Сложные сети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5D72E-37C3-4A61-9C1F-B4CA40F1C00B}"/>
              </a:ext>
            </a:extLst>
          </p:cNvPr>
          <p:cNvSpPr txBox="1"/>
          <p:nvPr/>
        </p:nvSpPr>
        <p:spPr>
          <a:xfrm>
            <a:off x="575556" y="908720"/>
            <a:ext cx="5400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i="0" u="none" strike="noStrike" baseline="0" dirty="0">
                <a:latin typeface="+mj-lt"/>
              </a:rPr>
              <a:t>Биология: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b="0" i="0" u="none" strike="noStrike" baseline="0" dirty="0">
                <a:latin typeface="+mj-lt"/>
              </a:rPr>
              <a:t>Генные сети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b="0" i="0" u="none" strike="noStrike" baseline="0" dirty="0">
                <a:latin typeface="+mj-lt"/>
              </a:rPr>
              <a:t>Нейронные сети мозга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i="0" u="none" strike="noStrike" baseline="0" dirty="0">
                <a:latin typeface="+mj-lt"/>
              </a:rPr>
              <a:t>Социальные сети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i="0" u="none" strike="noStrike" baseline="0" dirty="0">
                <a:latin typeface="+mj-lt"/>
              </a:rPr>
              <a:t>Компьютерные сети (Интернет)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Транспортные и инфраструктурные сети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Лингвистические и когнитивные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Финансовые и экономические</a:t>
            </a:r>
          </a:p>
        </p:txBody>
      </p:sp>
      <p:pic>
        <p:nvPicPr>
          <p:cNvPr id="8" name="Picture 10" descr="http://mpe.dimacs.rutgers.edu/wp-content/uploads/2013/11/grid.jpg">
            <a:extLst>
              <a:ext uri="{FF2B5EF4-FFF2-40B4-BE49-F238E27FC236}">
                <a16:creationId xmlns:a16="http://schemas.microsoft.com/office/drawing/2014/main" id="{E15193AE-D959-40FE-B221-794529227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789040"/>
            <a:ext cx="2808312" cy="1776197"/>
          </a:xfrm>
          <a:prstGeom prst="rect">
            <a:avLst/>
          </a:prstGeom>
          <a:noFill/>
        </p:spPr>
      </p:pic>
      <p:pic>
        <p:nvPicPr>
          <p:cNvPr id="9" name="Picture 8" descr="http://linguistics.cornell.edu/departments/ling/outreach/images/wordle_1.jpg">
            <a:extLst>
              <a:ext uri="{FF2B5EF4-FFF2-40B4-BE49-F238E27FC236}">
                <a16:creationId xmlns:a16="http://schemas.microsoft.com/office/drawing/2014/main" id="{1328777A-21F6-4DB2-B1AB-B7BDF654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/>
          <a:stretch>
            <a:fillRect/>
          </a:stretch>
        </p:blipFill>
        <p:spPr bwMode="auto">
          <a:xfrm>
            <a:off x="5423092" y="1052736"/>
            <a:ext cx="3263714" cy="1584176"/>
          </a:xfrm>
          <a:prstGeom prst="rect">
            <a:avLst/>
          </a:prstGeom>
          <a:noFill/>
        </p:spPr>
      </p:pic>
      <p:pic>
        <p:nvPicPr>
          <p:cNvPr id="11" name="Picture 4" descr="Как не попадаться на мошенников во время обмена валют?">
            <a:extLst>
              <a:ext uri="{FF2B5EF4-FFF2-40B4-BE49-F238E27FC236}">
                <a16:creationId xmlns:a16="http://schemas.microsoft.com/office/drawing/2014/main" id="{A0288067-88F9-489F-927F-5B93C49E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8757"/>
            <a:ext cx="2664296" cy="200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upload.wikimedia.org/wikipedia/commons/thumb/c/c0/Crystal_structure_of_modified_Gramicidin_S_horizontally.png/220px-Crystal_structure_of_modified_Gramicidin_S_horizontally.png">
            <a:extLst>
              <a:ext uri="{FF2B5EF4-FFF2-40B4-BE49-F238E27FC236}">
                <a16:creationId xmlns:a16="http://schemas.microsoft.com/office/drawing/2014/main" id="{C5A67E30-47B8-4253-921D-D205424F0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0656" y="3466886"/>
            <a:ext cx="2095500" cy="1076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876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Исследование нестандартной топологии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820789"/>
            <a:ext cx="784887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Мотивация: мозг это сеть «тесного мира», а не случайный граф.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Сети тесного мира позволяют получить короткое расстояние между узлами при небольшом числе связей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C5811A-B75B-4E44-8C93-EA64C89B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6872"/>
            <a:ext cx="3762375" cy="2924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4CAE2F-C37B-4E70-A0C3-8D8F4111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76872"/>
            <a:ext cx="2376264" cy="2863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48BDB-2C48-4725-BD68-A63F343C6FED}"/>
              </a:ext>
            </a:extLst>
          </p:cNvPr>
          <p:cNvSpPr txBox="1"/>
          <p:nvPr/>
        </p:nvSpPr>
        <p:spPr>
          <a:xfrm>
            <a:off x="827584" y="5433020"/>
            <a:ext cx="7272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Sporns</a:t>
            </a:r>
            <a:r>
              <a:rPr lang="en-US" dirty="0"/>
              <a:t>, O. (2011). The human connectome: a complex network. </a:t>
            </a:r>
            <a:r>
              <a:rPr lang="en-US" i="1" dirty="0"/>
              <a:t>Annals of the new York Academy of Sciences</a:t>
            </a:r>
            <a:r>
              <a:rPr lang="en-US" dirty="0"/>
              <a:t>, </a:t>
            </a:r>
            <a:r>
              <a:rPr lang="en-US" i="1" dirty="0"/>
              <a:t>1224</a:t>
            </a:r>
            <a:r>
              <a:rPr lang="en-US" dirty="0"/>
              <a:t>(1), 109-125.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0481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Курамото</a:t>
            </a:r>
            <a:r>
              <a:rPr lang="ru-RU" sz="3000" b="1" dirty="0">
                <a:solidFill>
                  <a:schemeClr val="bg1"/>
                </a:solidFill>
              </a:rPr>
              <a:t> и импульсные нейронные сети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EB3C7-0261-447A-BEEF-67E777A1730C}"/>
              </a:ext>
            </a:extLst>
          </p:cNvPr>
          <p:cNvSpPr txBox="1"/>
          <p:nvPr/>
        </p:nvSpPr>
        <p:spPr>
          <a:xfrm>
            <a:off x="879994" y="5264944"/>
            <a:ext cx="6691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</a:rPr>
              <a:t>E.M. </a:t>
            </a:r>
            <a:r>
              <a:rPr lang="en-US" dirty="0" err="1">
                <a:latin typeface="Times New Roman" panose="02020603050405020304" pitchFamily="18" charset="0"/>
              </a:rPr>
              <a:t>Izhikevich</a:t>
            </a:r>
            <a:r>
              <a:rPr lang="ru-RU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Weakly Pulse-Coupled Oscillators, FM Interactions,</a:t>
            </a:r>
            <a:r>
              <a:rPr lang="ru-RU" i="1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Synchronization, and Oscillatory</a:t>
            </a:r>
            <a:r>
              <a:rPr lang="ru-RU" i="1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Associative Memory</a:t>
            </a:r>
            <a:r>
              <a:rPr lang="en-US" dirty="0">
                <a:latin typeface="Times New Roman" panose="02020603050405020304" pitchFamily="18" charset="0"/>
              </a:rPr>
              <a:t>. IEEE Trans. on Neural Networks. 1999</a:t>
            </a:r>
            <a:endParaRPr lang="ru-RU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FDF77-C52D-4B63-AC18-8F92E74B0248}"/>
              </a:ext>
            </a:extLst>
          </p:cNvPr>
          <p:cNvSpPr txBox="1"/>
          <p:nvPr/>
        </p:nvSpPr>
        <p:spPr>
          <a:xfrm>
            <a:off x="501092" y="1583623"/>
            <a:ext cx="8141816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Импульсные нейронные сети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(pulse-coupled neural networks)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Активация нейрона моделируется дискретным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спайком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не непрерывным изменением мембранного потенциала</a:t>
            </a:r>
          </a:p>
          <a:p>
            <a:pPr>
              <a:spcBef>
                <a:spcPts val="450"/>
              </a:spcBef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5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Слабая связность</a:t>
            </a: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двух нейронов намного слабее, чем внутренняя динамика нейрона. </a:t>
            </a: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Амплитуда постсинаптического потенциала (0.1 мВ)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амплитуды мембранного потенциала клетки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~100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мВ)</a:t>
            </a:r>
          </a:p>
          <a:p>
            <a:pPr>
              <a:spcBef>
                <a:spcPts val="450"/>
              </a:spcBef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635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Курамото</a:t>
            </a:r>
            <a:r>
              <a:rPr lang="ru-RU" sz="3000" b="1" dirty="0">
                <a:solidFill>
                  <a:schemeClr val="bg1"/>
                </a:solidFill>
              </a:rPr>
              <a:t> и импульсные нейронные сети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EB3C7-0261-447A-BEEF-67E777A1730C}"/>
              </a:ext>
            </a:extLst>
          </p:cNvPr>
          <p:cNvSpPr txBox="1"/>
          <p:nvPr/>
        </p:nvSpPr>
        <p:spPr>
          <a:xfrm>
            <a:off x="879994" y="5264944"/>
            <a:ext cx="6691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</a:rPr>
              <a:t>E.M. </a:t>
            </a:r>
            <a:r>
              <a:rPr lang="en-US" dirty="0" err="1">
                <a:latin typeface="Times New Roman" panose="02020603050405020304" pitchFamily="18" charset="0"/>
              </a:rPr>
              <a:t>Izhikevich</a:t>
            </a:r>
            <a:r>
              <a:rPr lang="ru-RU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Weakly Pulse-Coupled Oscillators, FM Interactions,</a:t>
            </a:r>
            <a:r>
              <a:rPr lang="ru-RU" i="1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Synchronization, and Oscillatory</a:t>
            </a:r>
            <a:r>
              <a:rPr lang="ru-RU" i="1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Associative Memory</a:t>
            </a:r>
            <a:r>
              <a:rPr lang="en-US" dirty="0">
                <a:latin typeface="Times New Roman" panose="02020603050405020304" pitchFamily="18" charset="0"/>
              </a:rPr>
              <a:t>. IEEE Trans. on Neural Networks. 1999</a:t>
            </a:r>
            <a:endParaRPr lang="ru-RU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FDF77-C52D-4B63-AC18-8F92E74B0248}"/>
              </a:ext>
            </a:extLst>
          </p:cNvPr>
          <p:cNvSpPr txBox="1"/>
          <p:nvPr/>
        </p:nvSpPr>
        <p:spPr>
          <a:xfrm>
            <a:off x="501092" y="1583623"/>
            <a:ext cx="8141816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Импульсные нейронные сети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(pulse-coupled neural networks)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Активация нейрона моделируется дискретным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спайком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не непрерывным изменением мембранного потенциала</a:t>
            </a:r>
          </a:p>
          <a:p>
            <a:pPr>
              <a:spcBef>
                <a:spcPts val="450"/>
              </a:spcBef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5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Слабая связность</a:t>
            </a: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двух нейронов намного слабее, чем внутренняя динамика нейрона. </a:t>
            </a: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Амплитуда постсинаптического потенциала (0.1 мВ)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амплитуды мембранного потенциала клетки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~100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мВ)</a:t>
            </a:r>
          </a:p>
          <a:p>
            <a:pPr>
              <a:spcBef>
                <a:spcPts val="450"/>
              </a:spcBef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611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36" y="-410"/>
            <a:ext cx="9180512" cy="866987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Импульсная нейронная сеть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559C41-CE29-4754-9F77-85E6F889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50" y="1469965"/>
            <a:ext cx="4642741" cy="950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008D1D-ABD1-458D-9E18-0E3E35045DE7}"/>
              </a:ext>
            </a:extLst>
          </p:cNvPr>
          <p:cNvSpPr txBox="1"/>
          <p:nvPr/>
        </p:nvSpPr>
        <p:spPr>
          <a:xfrm>
            <a:off x="959889" y="2885914"/>
            <a:ext cx="45731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МП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 нейрона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внутренняя динамика нейрона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влияния между нейронами.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простом случае это константа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ru-RU" sz="2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дельта-функция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момент спайка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 нейрона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задержка передачи сигнала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1505C7-0CC5-4104-8E96-581066B8B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676559"/>
            <a:ext cx="2150269" cy="5357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D1FC8-82AD-4B11-B73C-36B07E5599F7}"/>
              </a:ext>
            </a:extLst>
          </p:cNvPr>
          <p:cNvSpPr txBox="1"/>
          <p:nvPr/>
        </p:nvSpPr>
        <p:spPr>
          <a:xfrm>
            <a:off x="6228184" y="1268760"/>
            <a:ext cx="2150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and fire</a:t>
            </a:r>
            <a:endParaRPr lang="ru-RU" b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07EFBAE-AAFD-4C97-858F-BF0FB407E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547445"/>
            <a:ext cx="3202327" cy="26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18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40"/>
            <a:ext cx="9143999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Периодически </a:t>
            </a:r>
            <a:r>
              <a:rPr lang="ru-RU" sz="3000" b="1" dirty="0" err="1">
                <a:solidFill>
                  <a:schemeClr val="bg1"/>
                </a:solidFill>
              </a:rPr>
              <a:t>спайкующий</a:t>
            </a:r>
            <a:r>
              <a:rPr lang="ru-RU" sz="3000" b="1" dirty="0">
                <a:solidFill>
                  <a:schemeClr val="bg1"/>
                </a:solidFill>
              </a:rPr>
              <a:t> нейрон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08D1D-ABD1-458D-9E18-0E3E35045DE7}"/>
              </a:ext>
            </a:extLst>
          </p:cNvPr>
          <p:cNvSpPr txBox="1"/>
          <p:nvPr/>
        </p:nvSpPr>
        <p:spPr>
          <a:xfrm>
            <a:off x="771287" y="2439937"/>
            <a:ext cx="4705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)&gt;0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ϵ[0,1],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нейрон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спайкует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будучи изолированным от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59D5F1-4A68-4215-97EE-985ABB2F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42" y="1829966"/>
            <a:ext cx="1364456" cy="400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95717-8E46-4484-B1B7-0E25DDEE48CD}"/>
              </a:ext>
            </a:extLst>
          </p:cNvPr>
          <p:cNvSpPr txBox="1"/>
          <p:nvPr/>
        </p:nvSpPr>
        <p:spPr>
          <a:xfrm>
            <a:off x="771286" y="1333120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Изолированный нейрон:</a:t>
            </a:r>
            <a:endParaRPr lang="ru-RU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084C3-C02C-47AD-9BFE-430DBC33EBB7}"/>
              </a:ext>
            </a:extLst>
          </p:cNvPr>
          <p:cNvSpPr txBox="1"/>
          <p:nvPr/>
        </p:nvSpPr>
        <p:spPr>
          <a:xfrm>
            <a:off x="808737" y="3429000"/>
            <a:ext cx="1122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067FB0-3654-45F0-ACC2-E8D08D9F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68" y="3584343"/>
            <a:ext cx="1633222" cy="8066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E2A1F9-4ECF-435A-B24A-E8D65F8773C5}"/>
              </a:ext>
            </a:extLst>
          </p:cNvPr>
          <p:cNvSpPr txBox="1"/>
          <p:nvPr/>
        </p:nvSpPr>
        <p:spPr>
          <a:xfrm>
            <a:off x="808737" y="4627984"/>
            <a:ext cx="1122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08232A-E6C5-46E7-8995-D080D5EEE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259" y="4801108"/>
            <a:ext cx="883367" cy="6817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6C83D8-4420-4308-B76B-120BF91CE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33840"/>
            <a:ext cx="2791835" cy="3487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649F9-8A43-4EAE-A002-7DBE5ACD8A97}"/>
              </a:ext>
            </a:extLst>
          </p:cNvPr>
          <p:cNvSpPr txBox="1"/>
          <p:nvPr/>
        </p:nvSpPr>
        <p:spPr>
          <a:xfrm>
            <a:off x="630826" y="5733256"/>
            <a:ext cx="674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http://www.scholarpedia.org/article/Weakly_coupled_oscillators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B2C15-D1C0-48AD-9FD1-0BEBF9A04EAB}"/>
              </a:ext>
            </a:extLst>
          </p:cNvPr>
          <p:cNvSpPr txBox="1"/>
          <p:nvPr/>
        </p:nvSpPr>
        <p:spPr>
          <a:xfrm>
            <a:off x="5352324" y="1584421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ФитцХью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Нагумо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010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8" y="0"/>
            <a:ext cx="9143999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Фазовая модель (</a:t>
            </a:r>
            <a:r>
              <a:rPr lang="en-US" sz="3000" b="1" dirty="0">
                <a:solidFill>
                  <a:schemeClr val="bg1"/>
                </a:solidFill>
              </a:rPr>
              <a:t>Phase model)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95717-8E46-4484-B1B7-0E25DDEE48CD}"/>
              </a:ext>
            </a:extLst>
          </p:cNvPr>
          <p:cNvSpPr txBox="1"/>
          <p:nvPr/>
        </p:nvSpPr>
        <p:spPr>
          <a:xfrm>
            <a:off x="808737" y="1746532"/>
            <a:ext cx="7644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сети слабое воздействие от других нейронов может немного ускорить или задержать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спайк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Фаза при этом меняется на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.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Переменная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φ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обозначает сдвиг фазы вследствие внешних воздействий.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Тогда динамику сети можно описать уравнениями: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60D130-03E8-4414-B85D-ADC0F697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942" y="3366423"/>
            <a:ext cx="3389733" cy="73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8E4ACF-0218-462A-8B49-5BFDCCF0782F}"/>
              </a:ext>
            </a:extLst>
          </p:cNvPr>
          <p:cNvSpPr txBox="1"/>
          <p:nvPr/>
        </p:nvSpPr>
        <p:spPr>
          <a:xfrm>
            <a:off x="840957" y="4193237"/>
            <a:ext cx="74620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Функция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если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Ω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равна 0, если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l-G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(не резонансные)</a:t>
            </a:r>
            <a:endParaRPr lang="ru-RU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этого преобразования следует, что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нейроны с не резонансными частотами колебаний не взаимодействуют, не смотря на наличие синаптических связей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7887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53" y="0"/>
            <a:ext cx="9143999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Поведение разных моделей нейронов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4FB49-F6F4-41E7-9FE6-F3D9FA177F4B}"/>
              </a:ext>
            </a:extLst>
          </p:cNvPr>
          <p:cNvSpPr txBox="1"/>
          <p:nvPr/>
        </p:nvSpPr>
        <p:spPr>
          <a:xfrm>
            <a:off x="1068939" y="1773689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 Integrate and fire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84BBA-97EB-4A55-ADE5-34F2CC6D3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41"/>
          <a:stretch/>
        </p:blipFill>
        <p:spPr>
          <a:xfrm>
            <a:off x="1786958" y="2592334"/>
            <a:ext cx="5463074" cy="16733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CAF7B6-5C7D-4495-906B-18D81D20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85" y="1918982"/>
            <a:ext cx="3331247" cy="7288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71BEF4-AED3-413A-926A-794C6B064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423" y="4411638"/>
            <a:ext cx="5618852" cy="14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51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49" y="906237"/>
            <a:ext cx="72381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Частотная модуляция и взаимодействие нейронов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B2F482-5C70-45FB-B1AB-6C860BEAD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354"/>
          <a:stretch/>
        </p:blipFill>
        <p:spPr>
          <a:xfrm>
            <a:off x="-129622" y="3069090"/>
            <a:ext cx="4626106" cy="13676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D6B3C4-402E-46EA-9DC5-A3E97F04C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08"/>
          <a:stretch/>
        </p:blipFill>
        <p:spPr>
          <a:xfrm>
            <a:off x="4496484" y="2032908"/>
            <a:ext cx="4647516" cy="3030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9428E5-C887-40C0-89B4-09BE7C8505B8}"/>
              </a:ext>
            </a:extLst>
          </p:cNvPr>
          <p:cNvSpPr txBox="1"/>
          <p:nvPr/>
        </p:nvSpPr>
        <p:spPr>
          <a:xfrm>
            <a:off x="598325" y="2268798"/>
            <a:ext cx="3460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Два связанных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I&amp;F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нейрона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912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49" y="906237"/>
            <a:ext cx="72381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Следствия из фазовой модели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428E5-C887-40C0-89B4-09BE7C8505B8}"/>
              </a:ext>
            </a:extLst>
          </p:cNvPr>
          <p:cNvSpPr txBox="1"/>
          <p:nvPr/>
        </p:nvSpPr>
        <p:spPr>
          <a:xfrm>
            <a:off x="560456" y="1830428"/>
            <a:ext cx="7918191" cy="3929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По аналогии с частотной модуляцией радиосигналов:</a:t>
            </a:r>
          </a:p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Частота периодически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спайкующего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нейрона не несет никакой информации, кроме обозначения канала. Информация передается через изменение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межспайковых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интервалов, то есть через смещение фаз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φ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 </a:t>
            </a:r>
          </a:p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Нейрон может менять членство в разных ансамблях, изменяя свою частоту.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ts val="45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Этот результат обобщен на очень широкий класс систем при условии, что: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Каждый элемент является автономным осциллятором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Связи между элементами слабые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Осциллятор может описывать отдельный дендритный шипик, клетку, колонку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кортекса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целую область мозга.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0445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706" y="871202"/>
            <a:ext cx="5740588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Синхронизация в общем виде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906172-C233-4A78-A89E-4A2AB640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75" y="1865374"/>
            <a:ext cx="2848170" cy="76868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EFC4C8-0506-46C1-8CFA-EE9AE38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84" y="3171384"/>
            <a:ext cx="1995732" cy="390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6AB8C5-AC44-46FF-BB9C-4CA115A9FA4B}"/>
              </a:ext>
            </a:extLst>
          </p:cNvPr>
          <p:cNvSpPr txBox="1"/>
          <p:nvPr/>
        </p:nvSpPr>
        <p:spPr>
          <a:xfrm>
            <a:off x="760736" y="2634057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Нейроны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синхронизированы, если: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C10BEE-79DF-41AB-A7FC-084274589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52" y="3626151"/>
            <a:ext cx="919932" cy="2515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88D217-AFD6-4AD0-81AE-5745DDF7DBFC}"/>
              </a:ext>
            </a:extLst>
          </p:cNvPr>
          <p:cNvSpPr txBox="1"/>
          <p:nvPr/>
        </p:nvSpPr>
        <p:spPr>
          <a:xfrm>
            <a:off x="3161326" y="3193330"/>
            <a:ext cx="172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константа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03F11-D0B5-442C-BE3F-BAB39E3BBEF9}"/>
              </a:ext>
            </a:extLst>
          </p:cNvPr>
          <p:cNvSpPr txBox="1"/>
          <p:nvPr/>
        </p:nvSpPr>
        <p:spPr>
          <a:xfrm>
            <a:off x="2561833" y="3542604"/>
            <a:ext cx="222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медленное время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C9AC0D8-5C5A-4B6F-87E0-62AB2CC3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150" y="3193330"/>
            <a:ext cx="3551537" cy="18735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1BCD062-E817-49FA-9A44-FC9E09684362}"/>
              </a:ext>
            </a:extLst>
          </p:cNvPr>
          <p:cNvSpPr txBox="1"/>
          <p:nvPr/>
        </p:nvSpPr>
        <p:spPr>
          <a:xfrm>
            <a:off x="679093" y="4436968"/>
            <a:ext cx="38205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каких условиях существует устойчивый синхронизированный режим?</a:t>
            </a:r>
          </a:p>
        </p:txBody>
      </p:sp>
    </p:spTree>
    <p:extLst>
      <p:ext uri="{BB962C8B-B14F-4D97-AF65-F5344CB8AC3E}">
        <p14:creationId xmlns:p14="http://schemas.microsoft.com/office/powerpoint/2010/main" val="7619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Как описать сложную сеть?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5D72E-37C3-4A61-9C1F-B4CA40F1C00B}"/>
              </a:ext>
            </a:extLst>
          </p:cNvPr>
          <p:cNvSpPr txBox="1"/>
          <p:nvPr/>
        </p:nvSpPr>
        <p:spPr>
          <a:xfrm>
            <a:off x="605196" y="852687"/>
            <a:ext cx="79208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u="none" strike="noStrike" baseline="0" dirty="0">
                <a:latin typeface="+mj-lt"/>
              </a:rPr>
              <a:t>Основные характеристики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strike="noStrike" baseline="0" dirty="0">
                <a:latin typeface="+mj-lt"/>
              </a:rPr>
              <a:t>Связность и длина путей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strike="noStrike" baseline="0" dirty="0">
                <a:latin typeface="+mj-lt"/>
              </a:rPr>
              <a:t>Кластеризация узлов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strike="noStrike" baseline="0" dirty="0">
                <a:latin typeface="+mj-lt"/>
              </a:rPr>
              <a:t>Распределение степеней</a:t>
            </a:r>
            <a:endParaRPr lang="en-US" sz="2200" b="0" i="0" strike="noStrike" baseline="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+mj-lt"/>
              </a:rPr>
              <a:t>Модулярность</a:t>
            </a:r>
            <a:endParaRPr lang="ru-RU" sz="2200" b="0" i="0" strike="noStrike" baseline="0" dirty="0">
              <a:latin typeface="+mj-lt"/>
            </a:endParaRPr>
          </a:p>
          <a:p>
            <a:endParaRPr lang="ru-RU" sz="2200" dirty="0">
              <a:latin typeface="+mj-lt"/>
            </a:endParaRPr>
          </a:p>
          <a:p>
            <a:r>
              <a:rPr lang="ru-RU" sz="2200" b="1" i="0" strike="noStrike" baseline="0" dirty="0">
                <a:latin typeface="+mj-lt"/>
              </a:rPr>
              <a:t>Вспомогательные: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u="none" strike="noStrike" baseline="0" dirty="0">
                <a:latin typeface="+mj-lt"/>
              </a:rPr>
              <a:t>Ассортативность</a:t>
            </a:r>
            <a:r>
              <a:rPr lang="en-US" sz="2200" b="0" i="0" u="none" strike="noStrike" baseline="0" dirty="0">
                <a:latin typeface="+mj-lt"/>
              </a:rPr>
              <a:t> (</a:t>
            </a:r>
            <a:r>
              <a:rPr lang="ru-RU" sz="2200" dirty="0">
                <a:latin typeface="+mj-lt"/>
              </a:rPr>
              <a:t>связи возникают между похожими узлами)</a:t>
            </a:r>
            <a:endParaRPr lang="ru-RU" sz="2200" b="0" i="0" u="none" strike="noStrike" baseline="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u="none" strike="noStrike" baseline="0" dirty="0">
                <a:latin typeface="+mj-lt"/>
              </a:rPr>
              <a:t>«Клуб богатых» (</a:t>
            </a:r>
            <a:r>
              <a:rPr lang="en-US" sz="2200" b="0" i="0" u="none" strike="noStrike" baseline="0" dirty="0">
                <a:latin typeface="+mj-lt"/>
              </a:rPr>
              <a:t>Rich club network)</a:t>
            </a:r>
            <a:r>
              <a:rPr lang="ru-RU" sz="2200" b="0" i="0" u="none" strike="noStrike" baseline="0" dirty="0">
                <a:latin typeface="+mj-lt"/>
              </a:rPr>
              <a:t> – большая доля связей приходится на небольшую долю узлов</a:t>
            </a:r>
            <a:endParaRPr lang="en-US" sz="2200" b="0" i="0" u="none" strike="noStrike" baseline="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r>
              <a:rPr lang="ru-RU" sz="2200" b="1" dirty="0">
                <a:latin typeface="+mj-lt"/>
              </a:rPr>
              <a:t>Математическое моделирование: </a:t>
            </a:r>
          </a:p>
          <a:p>
            <a:r>
              <a:rPr lang="ru-RU" sz="2200" dirty="0">
                <a:latin typeface="+mj-lt"/>
              </a:rPr>
              <a:t>Построить модель формирования сети, которая воспроизводит характеристики реальных сетей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53585-C45D-4B49-A37D-1690AD4AF0CD}"/>
              </a:ext>
            </a:extLst>
          </p:cNvPr>
          <p:cNvSpPr txBox="1"/>
          <p:nvPr/>
        </p:nvSpPr>
        <p:spPr>
          <a:xfrm>
            <a:off x="611560" y="5661248"/>
            <a:ext cx="8116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Bullmore</a:t>
            </a:r>
            <a:r>
              <a:rPr lang="en-US" dirty="0"/>
              <a:t>, E., &amp; </a:t>
            </a:r>
            <a:r>
              <a:rPr lang="en-US" dirty="0" err="1"/>
              <a:t>Sporns</a:t>
            </a:r>
            <a:r>
              <a:rPr lang="en-US" dirty="0"/>
              <a:t>, O. (2009). Complex brain networks: graph theoretical analysis of structural and functional systems.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(3), 186-198.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0886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706" y="871202"/>
            <a:ext cx="5740588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Синхронизация в общем виде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096DD-6384-4DCE-B575-DC0BD7D0C404}"/>
              </a:ext>
            </a:extLst>
          </p:cNvPr>
          <p:cNvSpPr txBox="1"/>
          <p:nvPr/>
        </p:nvSpPr>
        <p:spPr>
          <a:xfrm>
            <a:off x="917170" y="2314586"/>
            <a:ext cx="7874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(Ermentrout 1992)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A5DD74-74A6-4388-B3D8-18C0EEA0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829" y="2807046"/>
            <a:ext cx="1885950" cy="45005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4ACDB82-0200-40D0-AC8F-35395155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829" y="3257102"/>
            <a:ext cx="1910515" cy="6591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ADC3E0-5047-4B9A-AFB5-880AA8567E7D}"/>
              </a:ext>
            </a:extLst>
          </p:cNvPr>
          <p:cNvSpPr txBox="1"/>
          <p:nvPr/>
        </p:nvSpPr>
        <p:spPr>
          <a:xfrm>
            <a:off x="917170" y="4089312"/>
            <a:ext cx="7309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устойчивая синхронизация, если граф, заданный матрицей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сильно связен</a:t>
            </a:r>
          </a:p>
        </p:txBody>
      </p:sp>
    </p:spTree>
    <p:extLst>
      <p:ext uri="{BB962C8B-B14F-4D97-AF65-F5344CB8AC3E}">
        <p14:creationId xmlns:p14="http://schemas.microsoft.com/office/powerpoint/2010/main" val="1297002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925" y="1172159"/>
            <a:ext cx="72381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Пространственно-временная периодичность в химических реакциях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4346-F057-452A-9375-72F162455D4A}"/>
              </a:ext>
            </a:extLst>
          </p:cNvPr>
          <p:cNvSpPr txBox="1"/>
          <p:nvPr/>
        </p:nvSpPr>
        <p:spPr>
          <a:xfrm>
            <a:off x="851710" y="5547342"/>
            <a:ext cx="74405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</a:rPr>
              <a:t>I.R. Epstein et.al.</a:t>
            </a:r>
            <a:r>
              <a:rPr lang="ru-RU" sz="1350" dirty="0">
                <a:latin typeface="Times New Roman" panose="02020603050405020304" pitchFamily="18" charset="0"/>
              </a:rPr>
              <a:t> </a:t>
            </a:r>
            <a:r>
              <a:rPr lang="en-US" sz="1350" i="1" dirty="0">
                <a:latin typeface="Times New Roman" panose="02020603050405020304" pitchFamily="18" charset="0"/>
              </a:rPr>
              <a:t>Coupled and forced patterns in</a:t>
            </a:r>
            <a:r>
              <a:rPr lang="ru-RU" sz="1350" i="1" dirty="0">
                <a:latin typeface="Times New Roman" panose="02020603050405020304" pitchFamily="18" charset="0"/>
              </a:rPr>
              <a:t> </a:t>
            </a:r>
            <a:r>
              <a:rPr lang="en-US" sz="1350" i="1" dirty="0">
                <a:latin typeface="Times New Roman" panose="02020603050405020304" pitchFamily="18" charset="0"/>
              </a:rPr>
              <a:t>reaction–diffusion systems</a:t>
            </a:r>
            <a:r>
              <a:rPr lang="en-US" sz="1350" dirty="0">
                <a:latin typeface="Times New Roman" panose="02020603050405020304" pitchFamily="18" charset="0"/>
              </a:rPr>
              <a:t>. </a:t>
            </a:r>
            <a:r>
              <a:rPr lang="fr-FR" sz="1350" dirty="0">
                <a:latin typeface="Times New Roman" panose="02020603050405020304" pitchFamily="18" charset="0"/>
              </a:rPr>
              <a:t>Phil. Trans. R. Soc. A (2008)</a:t>
            </a:r>
            <a:endParaRPr lang="ru-RU" sz="1350" i="1" dirty="0"/>
          </a:p>
        </p:txBody>
      </p:sp>
      <p:pic>
        <p:nvPicPr>
          <p:cNvPr id="3" name="Мультимедиа в Интернете 2" title="The Belousov-Zhabotinsky Oscillating Reaction">
            <a:hlinkClick r:id="" action="ppaction://media"/>
            <a:extLst>
              <a:ext uri="{FF2B5EF4-FFF2-40B4-BE49-F238E27FC236}">
                <a16:creationId xmlns:a16="http://schemas.microsoft.com/office/drawing/2014/main" id="{0C75D880-AB87-4211-8363-73E8F8784D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06824" y="2546091"/>
            <a:ext cx="4578606" cy="25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925" y="1172159"/>
            <a:ext cx="72381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Пространственно-временная периодичность в химических реакциях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4346-F057-452A-9375-72F162455D4A}"/>
              </a:ext>
            </a:extLst>
          </p:cNvPr>
          <p:cNvSpPr txBox="1"/>
          <p:nvPr/>
        </p:nvSpPr>
        <p:spPr>
          <a:xfrm>
            <a:off x="851710" y="5547342"/>
            <a:ext cx="74405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</a:rPr>
              <a:t>I.R. Epstein et.al.</a:t>
            </a:r>
            <a:r>
              <a:rPr lang="ru-RU" sz="1350" dirty="0">
                <a:latin typeface="Times New Roman" panose="02020603050405020304" pitchFamily="18" charset="0"/>
              </a:rPr>
              <a:t> </a:t>
            </a:r>
            <a:r>
              <a:rPr lang="en-US" sz="1350" i="1" dirty="0">
                <a:latin typeface="Times New Roman" panose="02020603050405020304" pitchFamily="18" charset="0"/>
              </a:rPr>
              <a:t>Coupled and forced patterns in</a:t>
            </a:r>
            <a:r>
              <a:rPr lang="ru-RU" sz="1350" i="1" dirty="0">
                <a:latin typeface="Times New Roman" panose="02020603050405020304" pitchFamily="18" charset="0"/>
              </a:rPr>
              <a:t> </a:t>
            </a:r>
            <a:r>
              <a:rPr lang="en-US" sz="1350" i="1" dirty="0">
                <a:latin typeface="Times New Roman" panose="02020603050405020304" pitchFamily="18" charset="0"/>
              </a:rPr>
              <a:t>reaction–diffusion systems</a:t>
            </a:r>
            <a:r>
              <a:rPr lang="en-US" sz="1350" dirty="0">
                <a:latin typeface="Times New Roman" panose="02020603050405020304" pitchFamily="18" charset="0"/>
              </a:rPr>
              <a:t>. </a:t>
            </a:r>
            <a:r>
              <a:rPr lang="fr-FR" sz="1350" dirty="0">
                <a:latin typeface="Times New Roman" panose="02020603050405020304" pitchFamily="18" charset="0"/>
              </a:rPr>
              <a:t>Phil. Trans. R. Soc. A (2008)</a:t>
            </a:r>
            <a:endParaRPr lang="ru-RU" sz="1350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E87CAE-0016-43A1-80D3-044D2042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721" y="2136579"/>
            <a:ext cx="4793456" cy="33789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6C65CB-4D07-4F80-A24D-FD4D524D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5" y="2832861"/>
            <a:ext cx="3793331" cy="1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1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Связность и длина путей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5D72E-37C3-4A61-9C1F-B4CA40F1C00B}"/>
              </a:ext>
            </a:extLst>
          </p:cNvPr>
          <p:cNvSpPr txBox="1"/>
          <p:nvPr/>
        </p:nvSpPr>
        <p:spPr>
          <a:xfrm>
            <a:off x="755576" y="980728"/>
            <a:ext cx="792088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latin typeface="+mj-lt"/>
              </a:rPr>
              <a:t>Связность</a:t>
            </a:r>
          </a:p>
          <a:p>
            <a:r>
              <a:rPr lang="ru-RU" sz="2200" dirty="0">
                <a:latin typeface="+mj-lt"/>
              </a:rPr>
              <a:t>Граф (неориентированный) связен, если между любыми двумя вершинами существует путь</a:t>
            </a:r>
          </a:p>
          <a:p>
            <a:endParaRPr lang="ru-RU" sz="2200" dirty="0">
              <a:latin typeface="+mj-lt"/>
            </a:endParaRPr>
          </a:p>
          <a:p>
            <a:r>
              <a:rPr lang="ru-RU" sz="2200" b="1" dirty="0">
                <a:latin typeface="+mj-lt"/>
              </a:rPr>
              <a:t>Сильная и слабая связность</a:t>
            </a:r>
          </a:p>
          <a:p>
            <a:r>
              <a:rPr lang="ru-RU" sz="2200" dirty="0">
                <a:latin typeface="+mj-lt"/>
              </a:rPr>
              <a:t>Ориентированный граф сильно (слабо) связен, если между любыми вершинами существует путь с учетом (без учета) ориентации</a:t>
            </a:r>
          </a:p>
          <a:p>
            <a:endParaRPr lang="ru-RU" sz="2200" dirty="0">
              <a:latin typeface="+mj-lt"/>
            </a:endParaRPr>
          </a:p>
          <a:p>
            <a:r>
              <a:rPr lang="ru-RU" sz="2200" b="1" dirty="0">
                <a:latin typeface="+mj-lt"/>
              </a:rPr>
              <a:t>Плотность</a:t>
            </a:r>
          </a:p>
          <a:p>
            <a:r>
              <a:rPr lang="ru-RU" sz="2200" dirty="0">
                <a:latin typeface="+mj-lt"/>
              </a:rPr>
              <a:t>Отношение числа ребер в графе к числу ребер в полном графе</a:t>
            </a:r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r>
              <a:rPr lang="ru-RU" sz="2200" b="1" dirty="0">
                <a:latin typeface="+mj-lt"/>
              </a:rPr>
              <a:t>Диаметр</a:t>
            </a:r>
          </a:p>
          <a:p>
            <a:r>
              <a:rPr lang="ru-RU" sz="2200" dirty="0">
                <a:latin typeface="+mj-lt"/>
              </a:rPr>
              <a:t>Длина пути между двумя наиболее удаленными друг от друга вершинами</a:t>
            </a:r>
          </a:p>
        </p:txBody>
      </p:sp>
    </p:spTree>
    <p:extLst>
      <p:ext uri="{BB962C8B-B14F-4D97-AF65-F5344CB8AC3E}">
        <p14:creationId xmlns:p14="http://schemas.microsoft.com/office/powerpoint/2010/main" val="246059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Плотность сложных сетей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68340A-6F34-4D92-B30D-7D9F17C2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8" y="2996952"/>
            <a:ext cx="7812360" cy="232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055602-40C6-45EA-93F5-AE499ABE37AC}"/>
              </a:ext>
            </a:extLst>
          </p:cNvPr>
          <p:cNvSpPr txBox="1"/>
          <p:nvPr/>
        </p:nvSpPr>
        <p:spPr>
          <a:xfrm>
            <a:off x="917848" y="1628800"/>
            <a:ext cx="75248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200" b="0" i="0" u="none" strike="noStrike" baseline="0" dirty="0">
                <a:latin typeface="+mj-lt"/>
              </a:rPr>
              <a:t>Сложные сети, как правило, связные и разреженные</a:t>
            </a:r>
            <a:r>
              <a:rPr lang="en-US" sz="2200" b="0" i="0" u="none" strike="noStrike" baseline="0" dirty="0">
                <a:latin typeface="+mj-lt"/>
              </a:rPr>
              <a:t>. </a:t>
            </a:r>
            <a:endParaRPr lang="ru-RU" sz="2200" b="0" i="0" u="none" strike="noStrike" baseline="0" dirty="0">
              <a:latin typeface="+mj-lt"/>
            </a:endParaRPr>
          </a:p>
          <a:p>
            <a:pPr algn="l"/>
            <a:r>
              <a:rPr lang="ru-RU" sz="2200" b="0" i="0" u="none" strike="noStrike" baseline="0" dirty="0">
                <a:latin typeface="+mj-lt"/>
              </a:rPr>
              <a:t>Число ребер намного меньше числа ребер в полном графе.</a:t>
            </a:r>
            <a:endParaRPr lang="ru-RU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5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Связность в сложных сетях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D01E9-E968-4BC6-9DE3-8E18BE1EB9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933667"/>
            <a:ext cx="4618484" cy="46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Опыты над поведением человека (ТВ) (2006)">
            <a:extLst>
              <a:ext uri="{FF2B5EF4-FFF2-40B4-BE49-F238E27FC236}">
                <a16:creationId xmlns:a16="http://schemas.microsoft.com/office/drawing/2014/main" id="{3FE72F69-EEFF-49E4-A99C-6E713CB05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68760"/>
            <a:ext cx="269678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B90664E-C633-4D25-B3E7-B663D558C525}"/>
              </a:ext>
            </a:extLst>
          </p:cNvPr>
          <p:cNvSpPr/>
          <p:nvPr/>
        </p:nvSpPr>
        <p:spPr>
          <a:xfrm>
            <a:off x="6173549" y="4797152"/>
            <a:ext cx="1818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Стэнли </a:t>
            </a:r>
            <a:r>
              <a:rPr lang="ru-RU" dirty="0" err="1"/>
              <a:t>Милгрэм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81EE6-7D87-48BC-99DC-C4B0D60BF932}"/>
              </a:ext>
            </a:extLst>
          </p:cNvPr>
          <p:cNvSpPr txBox="1"/>
          <p:nvPr/>
        </p:nvSpPr>
        <p:spPr>
          <a:xfrm>
            <a:off x="5699683" y="537321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S. </a:t>
            </a:r>
            <a:r>
              <a:rPr lang="en-US" dirty="0" err="1"/>
              <a:t>Milgram</a:t>
            </a:r>
            <a:r>
              <a:rPr lang="en-US" dirty="0"/>
              <a:t> The Small-World Problem. – 1967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847EB-A0E3-4425-85E3-AAE75ED5154D}"/>
              </a:ext>
            </a:extLst>
          </p:cNvPr>
          <p:cNvSpPr txBox="1"/>
          <p:nvPr/>
        </p:nvSpPr>
        <p:spPr>
          <a:xfrm>
            <a:off x="611560" y="5696381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Население США в 1967 ≈ 200 млн чел</a:t>
            </a:r>
          </a:p>
          <a:p>
            <a:r>
              <a:rPr lang="ru-RU" dirty="0"/>
              <a:t>Длина пути ≈ 5 посредников (6 рукопожатий)</a:t>
            </a:r>
          </a:p>
        </p:txBody>
      </p:sp>
    </p:spTree>
    <p:extLst>
      <p:ext uri="{BB962C8B-B14F-4D97-AF65-F5344CB8AC3E}">
        <p14:creationId xmlns:p14="http://schemas.microsoft.com/office/powerpoint/2010/main" val="31440753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3492</TotalTime>
  <Words>2371</Words>
  <Application>Microsoft Office PowerPoint</Application>
  <PresentationFormat>Экран (4:3)</PresentationFormat>
  <Paragraphs>339</Paragraphs>
  <Slides>62</Slides>
  <Notes>0</Notes>
  <HiddenSlides>12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6" baseType="lpstr">
      <vt:lpstr>Arial</vt:lpstr>
      <vt:lpstr>Calibri</vt:lpstr>
      <vt:lpstr>Times New Roman</vt:lpstr>
      <vt:lpstr>Тема Office</vt:lpstr>
      <vt:lpstr>Лекция 3. Топология нейронных сетей. Синхронизация</vt:lpstr>
      <vt:lpstr>План</vt:lpstr>
      <vt:lpstr>Что такое сеть</vt:lpstr>
      <vt:lpstr>Сложные сети</vt:lpstr>
      <vt:lpstr>Сложные сети</vt:lpstr>
      <vt:lpstr>Как описать сложную сеть?</vt:lpstr>
      <vt:lpstr>Связность и длина путей</vt:lpstr>
      <vt:lpstr>Плотность сложных сетей</vt:lpstr>
      <vt:lpstr>Связность в сложных сетях</vt:lpstr>
      <vt:lpstr>Распределение степеней</vt:lpstr>
      <vt:lpstr>Безмасштабные распределения</vt:lpstr>
      <vt:lpstr>Кластеризация</vt:lpstr>
      <vt:lpstr>Модулярность и сообщества</vt:lpstr>
      <vt:lpstr>Модели сетей</vt:lpstr>
      <vt:lpstr>Случайные графы</vt:lpstr>
      <vt:lpstr>Случайные графы</vt:lpstr>
      <vt:lpstr>Случайные графы. Связность</vt:lpstr>
      <vt:lpstr>Распределение степеней</vt:lpstr>
      <vt:lpstr>Свойства случайных графов Э-Р</vt:lpstr>
      <vt:lpstr>Сети тесного мира</vt:lpstr>
      <vt:lpstr>Сети тесного мира</vt:lpstr>
      <vt:lpstr>Свойства модели Уоттса-Строгатца</vt:lpstr>
      <vt:lpstr>Модель предпочтительных присоединений</vt:lpstr>
      <vt:lpstr>Сетевая организация мозга</vt:lpstr>
      <vt:lpstr>Колонки</vt:lpstr>
      <vt:lpstr>Структура колонки</vt:lpstr>
      <vt:lpstr>Связность в колонке</vt:lpstr>
      <vt:lpstr>Крупные участки мозга. Коннектом</vt:lpstr>
      <vt:lpstr>Виды связей</vt:lpstr>
      <vt:lpstr>Коннектом как сложная сеть</vt:lpstr>
      <vt:lpstr>Приложения в медицине</vt:lpstr>
      <vt:lpstr>Резюме</vt:lpstr>
      <vt:lpstr>Синхронизация</vt:lpstr>
      <vt:lpstr>Синхронизация</vt:lpstr>
      <vt:lpstr>Примеры</vt:lpstr>
      <vt:lpstr>Периодические процессы</vt:lpstr>
      <vt:lpstr>Периодически спайкующий нейрон</vt:lpstr>
      <vt:lpstr>Периодические процессы</vt:lpstr>
      <vt:lpstr>Модель Курамото (1975)</vt:lpstr>
      <vt:lpstr>Модель Курамото (1975)</vt:lpstr>
      <vt:lpstr>Мера упорядоченности (order parameter)</vt:lpstr>
      <vt:lpstr>Переход от неупорядоченного движения к синхронизации</vt:lpstr>
      <vt:lpstr>Переход от неупорядоченного движения к синхронизации</vt:lpstr>
      <vt:lpstr>Синхронизация в популяции</vt:lpstr>
      <vt:lpstr>Синхронизация в популяции</vt:lpstr>
      <vt:lpstr>Приложения. Симуляция ритмов</vt:lpstr>
      <vt:lpstr>Приложения. fMRI &lt;-&gt; EEG</vt:lpstr>
      <vt:lpstr>Заключение</vt:lpstr>
      <vt:lpstr>Исследование нестандартной топологии сети</vt:lpstr>
      <vt:lpstr>Исследование нестандартной топологии сети</vt:lpstr>
      <vt:lpstr>Модель Курамото и импульсные нейронные сети</vt:lpstr>
      <vt:lpstr>Модель Курамото и импульсные нейронные сети</vt:lpstr>
      <vt:lpstr>Импульсная нейронная сеть</vt:lpstr>
      <vt:lpstr>Периодически спайкующий нейрон</vt:lpstr>
      <vt:lpstr>Фазовая модель (Phase model)</vt:lpstr>
      <vt:lpstr>Поведение разных моделей нейронов</vt:lpstr>
      <vt:lpstr>Частотная модуляция и взаимодействие нейронов</vt:lpstr>
      <vt:lpstr>Следствия из фазовой модели</vt:lpstr>
      <vt:lpstr>Синхронизация в общем виде</vt:lpstr>
      <vt:lpstr>Синхронизация в общем виде</vt:lpstr>
      <vt:lpstr>Пространственно-временная периодичность в химических реакциях</vt:lpstr>
      <vt:lpstr>Пространственно-временная периодичность в химических реакциях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биологических нейронов</dc:title>
  <dc:creator>Bazenkov N</dc:creator>
  <cp:lastModifiedBy>Nikolay Bazenkov</cp:lastModifiedBy>
  <cp:revision>777</cp:revision>
  <dcterms:created xsi:type="dcterms:W3CDTF">2018-03-27T09:04:50Z</dcterms:created>
  <dcterms:modified xsi:type="dcterms:W3CDTF">2021-07-14T06:00:36Z</dcterms:modified>
</cp:coreProperties>
</file>